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21"/>
  </p:notesMasterIdLst>
  <p:sldIdLst>
    <p:sldId id="256" r:id="rId2"/>
    <p:sldId id="257" r:id="rId3"/>
    <p:sldId id="1233" r:id="rId4"/>
    <p:sldId id="508" r:id="rId5"/>
    <p:sldId id="634" r:id="rId6"/>
    <p:sldId id="876" r:id="rId7"/>
    <p:sldId id="1219" r:id="rId8"/>
    <p:sldId id="1210" r:id="rId9"/>
    <p:sldId id="1177" r:id="rId10"/>
    <p:sldId id="1188" r:id="rId11"/>
    <p:sldId id="1166" r:id="rId12"/>
    <p:sldId id="1185" r:id="rId13"/>
    <p:sldId id="1184" r:id="rId14"/>
    <p:sldId id="1195" r:id="rId15"/>
    <p:sldId id="1149" r:id="rId16"/>
    <p:sldId id="1183" r:id="rId17"/>
    <p:sldId id="1164" r:id="rId18"/>
    <p:sldId id="1175" r:id="rId19"/>
    <p:sldId id="1197" r:id="rId20"/>
    <p:sldId id="1163" r:id="rId21"/>
    <p:sldId id="1174" r:id="rId22"/>
    <p:sldId id="1161" r:id="rId23"/>
    <p:sldId id="1212" r:id="rId24"/>
    <p:sldId id="1168" r:id="rId25"/>
    <p:sldId id="1150" r:id="rId26"/>
    <p:sldId id="1155" r:id="rId27"/>
    <p:sldId id="1165" r:id="rId28"/>
    <p:sldId id="1147" r:id="rId29"/>
    <p:sldId id="1152" r:id="rId30"/>
    <p:sldId id="1206" r:id="rId31"/>
    <p:sldId id="1182" r:id="rId32"/>
    <p:sldId id="1192" r:id="rId33"/>
    <p:sldId id="1191" r:id="rId34"/>
    <p:sldId id="1154" r:id="rId35"/>
    <p:sldId id="1187" r:id="rId36"/>
    <p:sldId id="1190" r:id="rId37"/>
    <p:sldId id="1215" r:id="rId38"/>
    <p:sldId id="1157" r:id="rId39"/>
    <p:sldId id="1194" r:id="rId40"/>
    <p:sldId id="1221" r:id="rId41"/>
    <p:sldId id="1193" r:id="rId42"/>
    <p:sldId id="1159" r:id="rId43"/>
    <p:sldId id="1151" r:id="rId44"/>
    <p:sldId id="1208" r:id="rId45"/>
    <p:sldId id="1196" r:id="rId46"/>
    <p:sldId id="1169" r:id="rId47"/>
    <p:sldId id="1156" r:id="rId48"/>
    <p:sldId id="1211" r:id="rId49"/>
    <p:sldId id="1204" r:id="rId50"/>
    <p:sldId id="1186" r:id="rId51"/>
    <p:sldId id="1216" r:id="rId52"/>
    <p:sldId id="1181" r:id="rId53"/>
    <p:sldId id="1176" r:id="rId54"/>
    <p:sldId id="1171" r:id="rId55"/>
    <p:sldId id="1217" r:id="rId56"/>
    <p:sldId id="1205" r:id="rId57"/>
    <p:sldId id="1202" r:id="rId58"/>
    <p:sldId id="1201" r:id="rId59"/>
    <p:sldId id="1146" r:id="rId60"/>
    <p:sldId id="1198" r:id="rId61"/>
    <p:sldId id="1200" r:id="rId62"/>
    <p:sldId id="1160" r:id="rId63"/>
    <p:sldId id="1179" r:id="rId64"/>
    <p:sldId id="1203" r:id="rId65"/>
    <p:sldId id="1220" r:id="rId66"/>
    <p:sldId id="1207" r:id="rId67"/>
    <p:sldId id="1209" r:id="rId68"/>
    <p:sldId id="1218" r:id="rId69"/>
    <p:sldId id="1162" r:id="rId70"/>
    <p:sldId id="1172" r:id="rId71"/>
    <p:sldId id="1214" r:id="rId72"/>
    <p:sldId id="1158" r:id="rId73"/>
    <p:sldId id="1167" r:id="rId74"/>
    <p:sldId id="1153" r:id="rId75"/>
    <p:sldId id="1148" r:id="rId76"/>
    <p:sldId id="1170" r:id="rId77"/>
    <p:sldId id="1189" r:id="rId78"/>
    <p:sldId id="1178" r:id="rId79"/>
    <p:sldId id="1213" r:id="rId80"/>
    <p:sldId id="1199" r:id="rId81"/>
    <p:sldId id="1173" r:id="rId82"/>
    <p:sldId id="751" r:id="rId83"/>
    <p:sldId id="752" r:id="rId84"/>
    <p:sldId id="753" r:id="rId85"/>
    <p:sldId id="756" r:id="rId86"/>
    <p:sldId id="758" r:id="rId87"/>
    <p:sldId id="760" r:id="rId88"/>
    <p:sldId id="761" r:id="rId89"/>
    <p:sldId id="766" r:id="rId90"/>
    <p:sldId id="767" r:id="rId91"/>
    <p:sldId id="769" r:id="rId92"/>
    <p:sldId id="770" r:id="rId93"/>
    <p:sldId id="771" r:id="rId94"/>
    <p:sldId id="773" r:id="rId95"/>
    <p:sldId id="871" r:id="rId96"/>
    <p:sldId id="778" r:id="rId97"/>
    <p:sldId id="866" r:id="rId98"/>
    <p:sldId id="779" r:id="rId99"/>
    <p:sldId id="780" r:id="rId100"/>
    <p:sldId id="781" r:id="rId101"/>
    <p:sldId id="782" r:id="rId102"/>
    <p:sldId id="783" r:id="rId103"/>
    <p:sldId id="784" r:id="rId104"/>
    <p:sldId id="785" r:id="rId105"/>
    <p:sldId id="787" r:id="rId106"/>
    <p:sldId id="792" r:id="rId107"/>
    <p:sldId id="793" r:id="rId108"/>
    <p:sldId id="794" r:id="rId109"/>
    <p:sldId id="795" r:id="rId110"/>
    <p:sldId id="1222" r:id="rId111"/>
    <p:sldId id="799" r:id="rId112"/>
    <p:sldId id="807" r:id="rId113"/>
    <p:sldId id="808" r:id="rId114"/>
    <p:sldId id="809" r:id="rId115"/>
    <p:sldId id="810" r:id="rId116"/>
    <p:sldId id="811" r:id="rId117"/>
    <p:sldId id="812" r:id="rId118"/>
    <p:sldId id="813" r:id="rId119"/>
    <p:sldId id="814" r:id="rId120"/>
    <p:sldId id="816" r:id="rId121"/>
    <p:sldId id="817" r:id="rId122"/>
    <p:sldId id="818" r:id="rId123"/>
    <p:sldId id="819" r:id="rId124"/>
    <p:sldId id="822" r:id="rId125"/>
    <p:sldId id="823" r:id="rId126"/>
    <p:sldId id="864" r:id="rId127"/>
    <p:sldId id="824" r:id="rId128"/>
    <p:sldId id="826" r:id="rId129"/>
    <p:sldId id="827" r:id="rId130"/>
    <p:sldId id="829" r:id="rId131"/>
    <p:sldId id="830" r:id="rId132"/>
    <p:sldId id="831" r:id="rId133"/>
    <p:sldId id="832" r:id="rId134"/>
    <p:sldId id="833" r:id="rId135"/>
    <p:sldId id="834" r:id="rId136"/>
    <p:sldId id="835" r:id="rId137"/>
    <p:sldId id="836" r:id="rId138"/>
    <p:sldId id="838" r:id="rId139"/>
    <p:sldId id="842" r:id="rId140"/>
    <p:sldId id="846" r:id="rId141"/>
    <p:sldId id="847" r:id="rId142"/>
    <p:sldId id="848" r:id="rId143"/>
    <p:sldId id="849" r:id="rId144"/>
    <p:sldId id="850" r:id="rId145"/>
    <p:sldId id="851" r:id="rId146"/>
    <p:sldId id="853" r:id="rId147"/>
    <p:sldId id="870" r:id="rId148"/>
    <p:sldId id="857" r:id="rId149"/>
    <p:sldId id="865" r:id="rId150"/>
    <p:sldId id="858" r:id="rId151"/>
    <p:sldId id="860" r:id="rId152"/>
    <p:sldId id="862" r:id="rId153"/>
    <p:sldId id="633" r:id="rId154"/>
    <p:sldId id="466" r:id="rId155"/>
    <p:sldId id="467" r:id="rId156"/>
    <p:sldId id="468" r:id="rId157"/>
    <p:sldId id="462" r:id="rId158"/>
    <p:sldId id="469" r:id="rId159"/>
    <p:sldId id="470" r:id="rId160"/>
    <p:sldId id="471" r:id="rId161"/>
    <p:sldId id="642" r:id="rId162"/>
    <p:sldId id="472" r:id="rId163"/>
    <p:sldId id="747" r:id="rId164"/>
    <p:sldId id="473" r:id="rId165"/>
    <p:sldId id="474" r:id="rId166"/>
    <p:sldId id="463" r:id="rId167"/>
    <p:sldId id="475" r:id="rId168"/>
    <p:sldId id="639" r:id="rId169"/>
    <p:sldId id="477" r:id="rId170"/>
    <p:sldId id="478" r:id="rId171"/>
    <p:sldId id="483" r:id="rId172"/>
    <p:sldId id="465" r:id="rId173"/>
    <p:sldId id="464" r:id="rId174"/>
    <p:sldId id="484" r:id="rId175"/>
    <p:sldId id="485" r:id="rId176"/>
    <p:sldId id="748" r:id="rId177"/>
    <p:sldId id="479" r:id="rId178"/>
    <p:sldId id="486" r:id="rId179"/>
    <p:sldId id="480" r:id="rId180"/>
    <p:sldId id="487" r:id="rId181"/>
    <p:sldId id="488" r:id="rId182"/>
    <p:sldId id="481" r:id="rId183"/>
    <p:sldId id="489" r:id="rId184"/>
    <p:sldId id="640" r:id="rId185"/>
    <p:sldId id="507" r:id="rId186"/>
    <p:sldId id="491" r:id="rId187"/>
    <p:sldId id="492" r:id="rId188"/>
    <p:sldId id="493" r:id="rId189"/>
    <p:sldId id="494" r:id="rId190"/>
    <p:sldId id="641" r:id="rId191"/>
    <p:sldId id="495" r:id="rId192"/>
    <p:sldId id="496" r:id="rId193"/>
    <p:sldId id="497" r:id="rId194"/>
    <p:sldId id="505" r:id="rId195"/>
    <p:sldId id="504" r:id="rId196"/>
    <p:sldId id="498" r:id="rId197"/>
    <p:sldId id="506" r:id="rId198"/>
    <p:sldId id="499" r:id="rId199"/>
    <p:sldId id="500" r:id="rId200"/>
    <p:sldId id="501" r:id="rId201"/>
    <p:sldId id="502" r:id="rId202"/>
    <p:sldId id="503" r:id="rId203"/>
    <p:sldId id="636" r:id="rId204"/>
    <p:sldId id="457" r:id="rId205"/>
    <p:sldId id="397" r:id="rId206"/>
    <p:sldId id="379" r:id="rId207"/>
    <p:sldId id="435" r:id="rId208"/>
    <p:sldId id="660" r:id="rId209"/>
    <p:sldId id="459" r:id="rId210"/>
    <p:sldId id="384" r:id="rId211"/>
    <p:sldId id="449" r:id="rId212"/>
    <p:sldId id="1223" r:id="rId213"/>
    <p:sldId id="398" r:id="rId214"/>
    <p:sldId id="389" r:id="rId215"/>
    <p:sldId id="393" r:id="rId216"/>
    <p:sldId id="374" r:id="rId217"/>
    <p:sldId id="424" r:id="rId218"/>
    <p:sldId id="372" r:id="rId219"/>
    <p:sldId id="442" r:id="rId220"/>
    <p:sldId id="390" r:id="rId221"/>
    <p:sldId id="664" r:id="rId222"/>
    <p:sldId id="366" r:id="rId223"/>
    <p:sldId id="369" r:id="rId224"/>
    <p:sldId id="396" r:id="rId225"/>
    <p:sldId id="440" r:id="rId226"/>
    <p:sldId id="654" r:id="rId227"/>
    <p:sldId id="406" r:id="rId228"/>
    <p:sldId id="441" r:id="rId229"/>
    <p:sldId id="1229" r:id="rId230"/>
    <p:sldId id="444" r:id="rId231"/>
    <p:sldId id="455" r:id="rId232"/>
    <p:sldId id="380" r:id="rId233"/>
    <p:sldId id="434" r:id="rId234"/>
    <p:sldId id="649" r:id="rId235"/>
    <p:sldId id="373" r:id="rId236"/>
    <p:sldId id="382" r:id="rId237"/>
    <p:sldId id="454" r:id="rId238"/>
    <p:sldId id="460" r:id="rId239"/>
    <p:sldId id="436" r:id="rId240"/>
    <p:sldId id="662" r:id="rId241"/>
    <p:sldId id="437" r:id="rId242"/>
    <p:sldId id="438" r:id="rId243"/>
    <p:sldId id="408" r:id="rId244"/>
    <p:sldId id="663" r:id="rId245"/>
    <p:sldId id="395" r:id="rId246"/>
    <p:sldId id="426" r:id="rId247"/>
    <p:sldId id="646" r:id="rId248"/>
    <p:sldId id="377" r:id="rId249"/>
    <p:sldId id="419" r:id="rId250"/>
    <p:sldId id="432" r:id="rId251"/>
    <p:sldId id="404" r:id="rId252"/>
    <p:sldId id="433" r:id="rId253"/>
    <p:sldId id="443" r:id="rId254"/>
    <p:sldId id="439" r:id="rId255"/>
    <p:sldId id="445" r:id="rId256"/>
    <p:sldId id="365" r:id="rId257"/>
    <p:sldId id="453" r:id="rId258"/>
    <p:sldId id="400" r:id="rId259"/>
    <p:sldId id="659" r:id="rId260"/>
    <p:sldId id="370" r:id="rId261"/>
    <p:sldId id="421" r:id="rId262"/>
    <p:sldId id="385" r:id="rId263"/>
    <p:sldId id="371" r:id="rId264"/>
    <p:sldId id="661" r:id="rId265"/>
    <p:sldId id="447" r:id="rId266"/>
    <p:sldId id="430" r:id="rId267"/>
    <p:sldId id="415" r:id="rId268"/>
    <p:sldId id="656" r:id="rId269"/>
    <p:sldId id="387" r:id="rId270"/>
    <p:sldId id="399" r:id="rId271"/>
    <p:sldId id="422" r:id="rId272"/>
    <p:sldId id="1227" r:id="rId273"/>
    <p:sldId id="416" r:id="rId274"/>
    <p:sldId id="410" r:id="rId275"/>
    <p:sldId id="412" r:id="rId276"/>
    <p:sldId id="456" r:id="rId277"/>
    <p:sldId id="420" r:id="rId278"/>
    <p:sldId id="448" r:id="rId279"/>
    <p:sldId id="450" r:id="rId280"/>
    <p:sldId id="376" r:id="rId281"/>
    <p:sldId id="378" r:id="rId282"/>
    <p:sldId id="1230" r:id="rId283"/>
    <p:sldId id="409" r:id="rId284"/>
    <p:sldId id="403" r:id="rId285"/>
    <p:sldId id="418" r:id="rId286"/>
    <p:sldId id="383" r:id="rId287"/>
    <p:sldId id="407" r:id="rId288"/>
    <p:sldId id="1228" r:id="rId289"/>
    <p:sldId id="446" r:id="rId290"/>
    <p:sldId id="425" r:id="rId291"/>
    <p:sldId id="367" r:id="rId292"/>
    <p:sldId id="386" r:id="rId293"/>
    <p:sldId id="402" r:id="rId294"/>
    <p:sldId id="405" r:id="rId295"/>
    <p:sldId id="381" r:id="rId296"/>
    <p:sldId id="458" r:id="rId297"/>
    <p:sldId id="401" r:id="rId298"/>
    <p:sldId id="429" r:id="rId299"/>
    <p:sldId id="414" r:id="rId300"/>
    <p:sldId id="364" r:id="rId301"/>
    <p:sldId id="658" r:id="rId302"/>
    <p:sldId id="461" r:id="rId303"/>
    <p:sldId id="413" r:id="rId304"/>
    <p:sldId id="451" r:id="rId305"/>
    <p:sldId id="392" r:id="rId306"/>
    <p:sldId id="411" r:id="rId307"/>
    <p:sldId id="428" r:id="rId308"/>
    <p:sldId id="657" r:id="rId309"/>
    <p:sldId id="368" r:id="rId310"/>
    <p:sldId id="655" r:id="rId311"/>
    <p:sldId id="423" r:id="rId312"/>
    <p:sldId id="873" r:id="rId313"/>
    <p:sldId id="978" r:id="rId314"/>
    <p:sldId id="952" r:id="rId315"/>
    <p:sldId id="955" r:id="rId316"/>
    <p:sldId id="961" r:id="rId317"/>
    <p:sldId id="884" r:id="rId318"/>
    <p:sldId id="925" r:id="rId319"/>
    <p:sldId id="959" r:id="rId320"/>
    <p:sldId id="976" r:id="rId321"/>
    <p:sldId id="881" r:id="rId322"/>
    <p:sldId id="885" r:id="rId323"/>
    <p:sldId id="932" r:id="rId324"/>
    <p:sldId id="879" r:id="rId325"/>
    <p:sldId id="917" r:id="rId326"/>
    <p:sldId id="897" r:id="rId327"/>
    <p:sldId id="950" r:id="rId328"/>
    <p:sldId id="971" r:id="rId329"/>
    <p:sldId id="906" r:id="rId330"/>
    <p:sldId id="924" r:id="rId331"/>
    <p:sldId id="970" r:id="rId332"/>
    <p:sldId id="894" r:id="rId333"/>
    <p:sldId id="922" r:id="rId334"/>
    <p:sldId id="920" r:id="rId335"/>
    <p:sldId id="905" r:id="rId336"/>
    <p:sldId id="965" r:id="rId337"/>
    <p:sldId id="974" r:id="rId338"/>
    <p:sldId id="954" r:id="rId339"/>
    <p:sldId id="900" r:id="rId340"/>
    <p:sldId id="919" r:id="rId341"/>
    <p:sldId id="929" r:id="rId342"/>
    <p:sldId id="951" r:id="rId343"/>
    <p:sldId id="890" r:id="rId344"/>
    <p:sldId id="982" r:id="rId345"/>
    <p:sldId id="913" r:id="rId346"/>
    <p:sldId id="945" r:id="rId347"/>
    <p:sldId id="940" r:id="rId348"/>
    <p:sldId id="911" r:id="rId349"/>
    <p:sldId id="936" r:id="rId350"/>
    <p:sldId id="887" r:id="rId351"/>
    <p:sldId id="969" r:id="rId352"/>
    <p:sldId id="930" r:id="rId353"/>
    <p:sldId id="886" r:id="rId354"/>
    <p:sldId id="931" r:id="rId355"/>
    <p:sldId id="923" r:id="rId356"/>
    <p:sldId id="910" r:id="rId357"/>
    <p:sldId id="979" r:id="rId358"/>
    <p:sldId id="926" r:id="rId359"/>
    <p:sldId id="891" r:id="rId360"/>
    <p:sldId id="934" r:id="rId361"/>
    <p:sldId id="943" r:id="rId362"/>
    <p:sldId id="941" r:id="rId363"/>
    <p:sldId id="946" r:id="rId364"/>
    <p:sldId id="980" r:id="rId365"/>
    <p:sldId id="882" r:id="rId366"/>
    <p:sldId id="895" r:id="rId367"/>
    <p:sldId id="938" r:id="rId368"/>
    <p:sldId id="964" r:id="rId369"/>
    <p:sldId id="898" r:id="rId370"/>
    <p:sldId id="883" r:id="rId371"/>
    <p:sldId id="915" r:id="rId372"/>
    <p:sldId id="888" r:id="rId373"/>
    <p:sldId id="903" r:id="rId374"/>
    <p:sldId id="880" r:id="rId375"/>
    <p:sldId id="944" r:id="rId376"/>
    <p:sldId id="893" r:id="rId377"/>
    <p:sldId id="1225" r:id="rId378"/>
    <p:sldId id="983" r:id="rId379"/>
    <p:sldId id="909" r:id="rId380"/>
    <p:sldId id="928" r:id="rId381"/>
    <p:sldId id="912" r:id="rId382"/>
    <p:sldId id="902" r:id="rId383"/>
    <p:sldId id="916" r:id="rId384"/>
    <p:sldId id="927" r:id="rId385"/>
    <p:sldId id="981" r:id="rId386"/>
    <p:sldId id="901" r:id="rId387"/>
    <p:sldId id="907" r:id="rId388"/>
    <p:sldId id="892" r:id="rId389"/>
    <p:sldId id="921" r:id="rId390"/>
    <p:sldId id="962" r:id="rId391"/>
    <p:sldId id="899" r:id="rId392"/>
    <p:sldId id="877" r:id="rId393"/>
    <p:sldId id="967" r:id="rId394"/>
    <p:sldId id="960" r:id="rId395"/>
    <p:sldId id="942" r:id="rId396"/>
    <p:sldId id="953" r:id="rId397"/>
    <p:sldId id="935" r:id="rId398"/>
    <p:sldId id="968" r:id="rId399"/>
    <p:sldId id="878" r:id="rId400"/>
    <p:sldId id="933" r:id="rId401"/>
    <p:sldId id="889" r:id="rId402"/>
    <p:sldId id="948" r:id="rId403"/>
    <p:sldId id="958" r:id="rId404"/>
    <p:sldId id="937" r:id="rId405"/>
    <p:sldId id="956" r:id="rId406"/>
    <p:sldId id="973" r:id="rId407"/>
    <p:sldId id="904" r:id="rId408"/>
    <p:sldId id="896" r:id="rId409"/>
    <p:sldId id="918" r:id="rId410"/>
    <p:sldId id="957" r:id="rId411"/>
    <p:sldId id="977" r:id="rId412"/>
    <p:sldId id="972" r:id="rId413"/>
    <p:sldId id="949" r:id="rId414"/>
    <p:sldId id="914" r:id="rId415"/>
    <p:sldId id="947" r:id="rId416"/>
    <p:sldId id="908" r:id="rId417"/>
    <p:sldId id="966" r:id="rId418"/>
    <p:sldId id="963" r:id="rId419"/>
    <p:sldId id="939" r:id="rId420"/>
    <p:sldId id="874" r:id="rId421"/>
    <p:sldId id="996" r:id="rId422"/>
    <p:sldId id="1041" r:id="rId423"/>
    <p:sldId id="1052" r:id="rId424"/>
    <p:sldId id="993" r:id="rId425"/>
    <p:sldId id="990" r:id="rId426"/>
    <p:sldId id="1053" r:id="rId427"/>
    <p:sldId id="994" r:id="rId428"/>
    <p:sldId id="1044" r:id="rId429"/>
    <p:sldId id="995" r:id="rId430"/>
    <p:sldId id="1017" r:id="rId431"/>
    <p:sldId id="1010" r:id="rId432"/>
    <p:sldId id="1009" r:id="rId433"/>
    <p:sldId id="1047" r:id="rId434"/>
    <p:sldId id="997" r:id="rId435"/>
    <p:sldId id="1005" r:id="rId436"/>
    <p:sldId id="1055" r:id="rId437"/>
    <p:sldId id="1045" r:id="rId438"/>
    <p:sldId id="1049" r:id="rId439"/>
    <p:sldId id="1004" r:id="rId440"/>
    <p:sldId id="1038" r:id="rId441"/>
    <p:sldId id="1042" r:id="rId442"/>
    <p:sldId id="1032" r:id="rId443"/>
    <p:sldId id="1000" r:id="rId444"/>
    <p:sldId id="1033" r:id="rId445"/>
    <p:sldId id="1013" r:id="rId446"/>
    <p:sldId id="1050" r:id="rId447"/>
    <p:sldId id="1030" r:id="rId448"/>
    <p:sldId id="991" r:id="rId449"/>
    <p:sldId id="1011" r:id="rId450"/>
    <p:sldId id="1051" r:id="rId451"/>
    <p:sldId id="1014" r:id="rId452"/>
    <p:sldId id="1035" r:id="rId453"/>
    <p:sldId id="1028" r:id="rId454"/>
    <p:sldId id="1026" r:id="rId455"/>
    <p:sldId id="985" r:id="rId456"/>
    <p:sldId id="1019" r:id="rId457"/>
    <p:sldId id="1027" r:id="rId458"/>
    <p:sldId id="1048" r:id="rId459"/>
    <p:sldId id="998" r:id="rId460"/>
    <p:sldId id="988" r:id="rId461"/>
    <p:sldId id="984" r:id="rId462"/>
    <p:sldId id="992" r:id="rId463"/>
    <p:sldId id="987" r:id="rId464"/>
    <p:sldId id="1046" r:id="rId465"/>
    <p:sldId id="1036" r:id="rId466"/>
    <p:sldId id="1024" r:id="rId467"/>
    <p:sldId id="1015" r:id="rId468"/>
    <p:sldId id="986" r:id="rId469"/>
    <p:sldId id="1007" r:id="rId470"/>
    <p:sldId id="1043" r:id="rId471"/>
    <p:sldId id="1023" r:id="rId472"/>
    <p:sldId id="1039" r:id="rId473"/>
    <p:sldId id="1003" r:id="rId474"/>
    <p:sldId id="1029" r:id="rId475"/>
    <p:sldId id="989" r:id="rId476"/>
    <p:sldId id="1020" r:id="rId477"/>
    <p:sldId id="1016" r:id="rId478"/>
    <p:sldId id="1056" r:id="rId479"/>
    <p:sldId id="1040" r:id="rId480"/>
    <p:sldId id="999" r:id="rId481"/>
    <p:sldId id="1002" r:id="rId482"/>
    <p:sldId id="1022" r:id="rId483"/>
    <p:sldId id="1031" r:id="rId484"/>
    <p:sldId id="1054" r:id="rId485"/>
    <p:sldId id="1025" r:id="rId486"/>
    <p:sldId id="1037" r:id="rId487"/>
    <p:sldId id="1057" r:id="rId488"/>
    <p:sldId id="1021" r:id="rId489"/>
    <p:sldId id="1034" r:id="rId490"/>
    <p:sldId id="1008" r:id="rId491"/>
    <p:sldId id="1001" r:id="rId492"/>
    <p:sldId id="1006" r:id="rId493"/>
    <p:sldId id="1012" r:id="rId494"/>
    <p:sldId id="1018" r:id="rId495"/>
    <p:sldId id="666" r:id="rId496"/>
    <p:sldId id="736" r:id="rId497"/>
    <p:sldId id="709" r:id="rId498"/>
    <p:sldId id="696" r:id="rId499"/>
    <p:sldId id="726" r:id="rId500"/>
    <p:sldId id="690" r:id="rId501"/>
    <p:sldId id="683" r:id="rId502"/>
    <p:sldId id="704" r:id="rId503"/>
    <p:sldId id="670" r:id="rId504"/>
    <p:sldId id="698" r:id="rId505"/>
    <p:sldId id="708" r:id="rId506"/>
    <p:sldId id="676" r:id="rId507"/>
    <p:sldId id="740" r:id="rId508"/>
    <p:sldId id="697" r:id="rId509"/>
    <p:sldId id="695" r:id="rId510"/>
    <p:sldId id="719" r:id="rId511"/>
    <p:sldId id="707" r:id="rId512"/>
    <p:sldId id="729" r:id="rId513"/>
    <p:sldId id="735" r:id="rId514"/>
    <p:sldId id="750" r:id="rId515"/>
    <p:sldId id="730" r:id="rId516"/>
    <p:sldId id="679" r:id="rId517"/>
    <p:sldId id="691" r:id="rId518"/>
    <p:sldId id="717" r:id="rId519"/>
    <p:sldId id="716" r:id="rId520"/>
    <p:sldId id="681" r:id="rId521"/>
    <p:sldId id="682" r:id="rId522"/>
    <p:sldId id="732" r:id="rId523"/>
    <p:sldId id="675" r:id="rId524"/>
    <p:sldId id="749" r:id="rId525"/>
    <p:sldId id="689" r:id="rId526"/>
    <p:sldId id="684" r:id="rId527"/>
    <p:sldId id="693" r:id="rId528"/>
    <p:sldId id="686" r:id="rId529"/>
    <p:sldId id="712" r:id="rId530"/>
    <p:sldId id="674" r:id="rId531"/>
    <p:sldId id="722" r:id="rId532"/>
    <p:sldId id="738" r:id="rId533"/>
    <p:sldId id="677" r:id="rId534"/>
    <p:sldId id="727" r:id="rId535"/>
    <p:sldId id="737" r:id="rId536"/>
    <p:sldId id="715" r:id="rId537"/>
    <p:sldId id="718" r:id="rId538"/>
    <p:sldId id="731" r:id="rId539"/>
    <p:sldId id="700" r:id="rId540"/>
    <p:sldId id="710" r:id="rId541"/>
    <p:sldId id="694" r:id="rId542"/>
    <p:sldId id="734" r:id="rId543"/>
    <p:sldId id="728" r:id="rId544"/>
    <p:sldId id="701" r:id="rId545"/>
    <p:sldId id="678" r:id="rId546"/>
    <p:sldId id="667" r:id="rId547"/>
    <p:sldId id="975" r:id="rId548"/>
    <p:sldId id="723" r:id="rId549"/>
    <p:sldId id="720" r:id="rId550"/>
    <p:sldId id="721" r:id="rId551"/>
    <p:sldId id="703" r:id="rId552"/>
    <p:sldId id="739" r:id="rId553"/>
    <p:sldId id="680" r:id="rId554"/>
    <p:sldId id="673" r:id="rId555"/>
    <p:sldId id="668" r:id="rId556"/>
    <p:sldId id="692" r:id="rId557"/>
    <p:sldId id="713" r:id="rId558"/>
    <p:sldId id="688" r:id="rId559"/>
    <p:sldId id="669" r:id="rId560"/>
    <p:sldId id="671" r:id="rId561"/>
    <p:sldId id="724" r:id="rId562"/>
    <p:sldId id="705" r:id="rId563"/>
    <p:sldId id="725" r:id="rId564"/>
    <p:sldId id="702" r:id="rId565"/>
    <p:sldId id="714" r:id="rId566"/>
    <p:sldId id="672" r:id="rId567"/>
    <p:sldId id="711" r:id="rId568"/>
    <p:sldId id="699" r:id="rId569"/>
    <p:sldId id="687" r:id="rId570"/>
    <p:sldId id="685" r:id="rId571"/>
    <p:sldId id="706" r:id="rId572"/>
    <p:sldId id="742" r:id="rId573"/>
    <p:sldId id="741" r:id="rId574"/>
    <p:sldId id="1087" r:id="rId575"/>
    <p:sldId id="1058" r:id="rId576"/>
    <p:sldId id="1224" r:id="rId577"/>
    <p:sldId id="1092" r:id="rId578"/>
    <p:sldId id="1096" r:id="rId579"/>
    <p:sldId id="1063" r:id="rId580"/>
    <p:sldId id="1098" r:id="rId581"/>
    <p:sldId id="1069" r:id="rId582"/>
    <p:sldId id="1067" r:id="rId583"/>
    <p:sldId id="1097" r:id="rId584"/>
    <p:sldId id="1099" r:id="rId585"/>
    <p:sldId id="1100" r:id="rId586"/>
    <p:sldId id="1070" r:id="rId587"/>
    <p:sldId id="1084" r:id="rId588"/>
    <p:sldId id="1101" r:id="rId589"/>
    <p:sldId id="1072" r:id="rId590"/>
    <p:sldId id="1102" r:id="rId591"/>
    <p:sldId id="1094" r:id="rId592"/>
    <p:sldId id="1086" r:id="rId593"/>
    <p:sldId id="1064" r:id="rId594"/>
    <p:sldId id="1089" r:id="rId595"/>
    <p:sldId id="1073" r:id="rId596"/>
    <p:sldId id="1061" r:id="rId597"/>
    <p:sldId id="1088" r:id="rId598"/>
    <p:sldId id="1059" r:id="rId599"/>
    <p:sldId id="1060" r:id="rId600"/>
    <p:sldId id="1095" r:id="rId601"/>
    <p:sldId id="1062" r:id="rId602"/>
    <p:sldId id="1077" r:id="rId603"/>
    <p:sldId id="1076" r:id="rId604"/>
    <p:sldId id="1082" r:id="rId605"/>
    <p:sldId id="1091" r:id="rId606"/>
    <p:sldId id="1093" r:id="rId607"/>
    <p:sldId id="743" r:id="rId608"/>
    <p:sldId id="1085" r:id="rId609"/>
    <p:sldId id="746" r:id="rId610"/>
    <p:sldId id="1071" r:id="rId611"/>
    <p:sldId id="1066" r:id="rId612"/>
    <p:sldId id="733" r:id="rId613"/>
    <p:sldId id="744" r:id="rId614"/>
    <p:sldId id="1090" r:id="rId615"/>
    <p:sldId id="745" r:id="rId616"/>
    <p:sldId id="1068" r:id="rId617"/>
    <p:sldId id="1074" r:id="rId618"/>
    <p:sldId id="1065" r:id="rId619"/>
    <p:sldId id="1078" r:id="rId620"/>
    <p:sldId id="1081" r:id="rId621"/>
    <p:sldId id="1079" r:id="rId622"/>
    <p:sldId id="1083" r:id="rId623"/>
    <p:sldId id="1080" r:id="rId624"/>
    <p:sldId id="1075" r:id="rId625"/>
    <p:sldId id="872" r:id="rId626"/>
    <p:sldId id="1137" r:id="rId627"/>
    <p:sldId id="1144" r:id="rId628"/>
    <p:sldId id="1120" r:id="rId629"/>
    <p:sldId id="1127" r:id="rId630"/>
    <p:sldId id="1103" r:id="rId631"/>
    <p:sldId id="1115" r:id="rId632"/>
    <p:sldId id="1141" r:id="rId633"/>
    <p:sldId id="1122" r:id="rId634"/>
    <p:sldId id="1142" r:id="rId635"/>
    <p:sldId id="1110" r:id="rId636"/>
    <p:sldId id="1123" r:id="rId637"/>
    <p:sldId id="1130" r:id="rId638"/>
    <p:sldId id="1112" r:id="rId639"/>
    <p:sldId id="1140" r:id="rId640"/>
    <p:sldId id="1129" r:id="rId641"/>
    <p:sldId id="1131" r:id="rId642"/>
    <p:sldId id="1138" r:id="rId643"/>
    <p:sldId id="1116" r:id="rId644"/>
    <p:sldId id="1109" r:id="rId645"/>
    <p:sldId id="1126" r:id="rId646"/>
    <p:sldId id="1113" r:id="rId647"/>
    <p:sldId id="1139" r:id="rId648"/>
    <p:sldId id="1145" r:id="rId649"/>
    <p:sldId id="1121" r:id="rId650"/>
    <p:sldId id="1136" r:id="rId651"/>
    <p:sldId id="1107" r:id="rId652"/>
    <p:sldId id="1143" r:id="rId653"/>
    <p:sldId id="1111" r:id="rId654"/>
    <p:sldId id="1105" r:id="rId655"/>
    <p:sldId id="1128" r:id="rId656"/>
    <p:sldId id="1108" r:id="rId657"/>
    <p:sldId id="1106" r:id="rId658"/>
    <p:sldId id="1119" r:id="rId659"/>
    <p:sldId id="1125" r:id="rId660"/>
    <p:sldId id="1114" r:id="rId661"/>
    <p:sldId id="1118" r:id="rId662"/>
    <p:sldId id="1133" r:id="rId663"/>
    <p:sldId id="1134" r:id="rId664"/>
    <p:sldId id="1132" r:id="rId665"/>
    <p:sldId id="1135" r:id="rId666"/>
    <p:sldId id="1117" r:id="rId667"/>
    <p:sldId id="1124" r:id="rId668"/>
    <p:sldId id="1104" r:id="rId669"/>
    <p:sldId id="757" r:id="rId670"/>
    <p:sldId id="754" r:id="rId671"/>
    <p:sldId id="755" r:id="rId672"/>
    <p:sldId id="759" r:id="rId673"/>
    <p:sldId id="762" r:id="rId674"/>
    <p:sldId id="774" r:id="rId675"/>
    <p:sldId id="763" r:id="rId676"/>
    <p:sldId id="764" r:id="rId677"/>
    <p:sldId id="765" r:id="rId678"/>
    <p:sldId id="768" r:id="rId679"/>
    <p:sldId id="772" r:id="rId680"/>
    <p:sldId id="775" r:id="rId681"/>
    <p:sldId id="776" r:id="rId682"/>
    <p:sldId id="777" r:id="rId683"/>
    <p:sldId id="803" r:id="rId684"/>
    <p:sldId id="786" r:id="rId685"/>
    <p:sldId id="863" r:id="rId686"/>
    <p:sldId id="788" r:id="rId687"/>
    <p:sldId id="789" r:id="rId688"/>
    <p:sldId id="790" r:id="rId689"/>
    <p:sldId id="791" r:id="rId690"/>
    <p:sldId id="796" r:id="rId691"/>
    <p:sldId id="797" r:id="rId692"/>
    <p:sldId id="798" r:id="rId693"/>
    <p:sldId id="800" r:id="rId694"/>
    <p:sldId id="801" r:id="rId695"/>
    <p:sldId id="802" r:id="rId696"/>
    <p:sldId id="869" r:id="rId697"/>
    <p:sldId id="868" r:id="rId698"/>
    <p:sldId id="804" r:id="rId699"/>
    <p:sldId id="805" r:id="rId700"/>
    <p:sldId id="806" r:id="rId701"/>
    <p:sldId id="815" r:id="rId702"/>
    <p:sldId id="820" r:id="rId703"/>
    <p:sldId id="821" r:id="rId704"/>
    <p:sldId id="825" r:id="rId705"/>
    <p:sldId id="828" r:id="rId706"/>
    <p:sldId id="867" r:id="rId707"/>
    <p:sldId id="837" r:id="rId708"/>
    <p:sldId id="839" r:id="rId709"/>
    <p:sldId id="840" r:id="rId710"/>
    <p:sldId id="841" r:id="rId711"/>
    <p:sldId id="843" r:id="rId712"/>
    <p:sldId id="844" r:id="rId713"/>
    <p:sldId id="845" r:id="rId714"/>
    <p:sldId id="852" r:id="rId715"/>
    <p:sldId id="854" r:id="rId716"/>
    <p:sldId id="855" r:id="rId717"/>
    <p:sldId id="856" r:id="rId718"/>
    <p:sldId id="859" r:id="rId719"/>
    <p:sldId id="861" r:id="rId7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36" autoAdjust="0"/>
    <p:restoredTop sz="94660"/>
  </p:normalViewPr>
  <p:slideViewPr>
    <p:cSldViewPr snapToGrid="0">
      <p:cViewPr varScale="1">
        <p:scale>
          <a:sx n="88" d="100"/>
          <a:sy n="88" d="100"/>
        </p:scale>
        <p:origin x="354"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424" Type="http://schemas.openxmlformats.org/officeDocument/2006/relationships/slide" Target="slides/slide423.xml"/><Relationship Id="rId631" Type="http://schemas.openxmlformats.org/officeDocument/2006/relationships/slide" Target="slides/slide630.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292" Type="http://schemas.openxmlformats.org/officeDocument/2006/relationships/slide" Target="slides/slide291.xml"/><Relationship Id="rId306" Type="http://schemas.openxmlformats.org/officeDocument/2006/relationships/slide" Target="slides/slide305.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152" Type="http://schemas.openxmlformats.org/officeDocument/2006/relationships/slide" Target="slides/slide151.xml"/><Relationship Id="rId457" Type="http://schemas.openxmlformats.org/officeDocument/2006/relationships/slide" Target="slides/slide456.xml"/><Relationship Id="rId664" Type="http://schemas.openxmlformats.org/officeDocument/2006/relationships/slide" Target="slides/slide663.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263" Type="http://schemas.openxmlformats.org/officeDocument/2006/relationships/slide" Target="slides/slide262.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428" Type="http://schemas.openxmlformats.org/officeDocument/2006/relationships/slide" Target="slides/slide427.xml"/><Relationship Id="rId635" Type="http://schemas.openxmlformats.org/officeDocument/2006/relationships/slide" Target="slides/slide634.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492" Type="http://schemas.openxmlformats.org/officeDocument/2006/relationships/slide" Target="slides/slide491.xml"/><Relationship Id="rId713" Type="http://schemas.openxmlformats.org/officeDocument/2006/relationships/slide" Target="slides/slide712.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theme" Target="theme/theme1.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18" Type="http://schemas.openxmlformats.org/officeDocument/2006/relationships/slide" Target="slides/slide17.xml"/><Relationship Id="rId528" Type="http://schemas.openxmlformats.org/officeDocument/2006/relationships/slide" Target="slides/slide527.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178" Type="http://schemas.openxmlformats.org/officeDocument/2006/relationships/slide" Target="slides/slide177.xml"/><Relationship Id="rId301" Type="http://schemas.openxmlformats.org/officeDocument/2006/relationships/slide" Target="slides/slide300.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659" Type="http://schemas.openxmlformats.org/officeDocument/2006/relationships/slide" Target="slides/slide658.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670" Type="http://schemas.openxmlformats.org/officeDocument/2006/relationships/slide" Target="slides/slide669.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650" Type="http://schemas.openxmlformats.org/officeDocument/2006/relationships/slide" Target="slides/slide649.xml"/><Relationship Id="rId303" Type="http://schemas.openxmlformats.org/officeDocument/2006/relationships/slide" Target="slides/slide30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717" Type="http://schemas.openxmlformats.org/officeDocument/2006/relationships/slide" Target="slides/slide71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slide" Target="slides/slide70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719" Type="http://schemas.openxmlformats.org/officeDocument/2006/relationships/slide" Target="slides/slide718.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674" Type="http://schemas.openxmlformats.org/officeDocument/2006/relationships/slide" Target="slides/slide673.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slide" Target="slides/slide709.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721" Type="http://schemas.openxmlformats.org/officeDocument/2006/relationships/notesMaster" Target="notesMasters/notesMaster1.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viewProps" Target="viewProps.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tableStyles" Target="tableStyles.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226" Type="http://schemas.openxmlformats.org/officeDocument/2006/relationships/slide" Target="slides/slide225.xml"/><Relationship Id="rId433" Type="http://schemas.openxmlformats.org/officeDocument/2006/relationships/slide" Target="slides/slide432.xml"/><Relationship Id="rId640" Type="http://schemas.openxmlformats.org/officeDocument/2006/relationships/slide" Target="slides/slide639.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651" Type="http://schemas.openxmlformats.org/officeDocument/2006/relationships/slide" Target="slides/slide650.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437" Type="http://schemas.openxmlformats.org/officeDocument/2006/relationships/slide" Target="slides/slide436.xml"/><Relationship Id="rId644" Type="http://schemas.openxmlformats.org/officeDocument/2006/relationships/slide" Target="slides/slide643.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presProps" Target="presProps.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459" Type="http://schemas.openxmlformats.org/officeDocument/2006/relationships/slide" Target="slides/slide458.xml"/><Relationship Id="rId666" Type="http://schemas.openxmlformats.org/officeDocument/2006/relationships/slide" Target="slides/slide665.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232" Type="http://schemas.openxmlformats.org/officeDocument/2006/relationships/slide" Target="slides/slide231.xml"/><Relationship Id="rId27" Type="http://schemas.openxmlformats.org/officeDocument/2006/relationships/slide" Target="slides/slide26.xml"/><Relationship Id="rId537" Type="http://schemas.openxmlformats.org/officeDocument/2006/relationships/slide" Target="slides/slide536.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54" Type="http://schemas.openxmlformats.org/officeDocument/2006/relationships/slide" Target="slides/slide253.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332" Type="http://schemas.openxmlformats.org/officeDocument/2006/relationships/slide" Target="slides/slide331.xml"/><Relationship Id="rId637" Type="http://schemas.openxmlformats.org/officeDocument/2006/relationships/slide" Target="slides/slide636.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203" Type="http://schemas.openxmlformats.org/officeDocument/2006/relationships/slide" Target="slides/slide202.xml"/><Relationship Id="rId648" Type="http://schemas.openxmlformats.org/officeDocument/2006/relationships/slide" Target="slides/slide6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DEF14-9115-44FE-B1E2-13BFC4F15971}" type="datetimeFigureOut">
              <a:rPr lang="fr-BE" smtClean="0"/>
              <a:t>14-08-18</a:t>
            </a:fld>
            <a:endParaRPr lang="fr-BE"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62592-81BA-4DEB-8A21-4A103210EB4E}" type="slidenum">
              <a:rPr lang="fr-BE" smtClean="0"/>
              <a:t>‹N°›</a:t>
            </a:fld>
            <a:endParaRPr lang="fr-BE" dirty="0"/>
          </a:p>
        </p:txBody>
      </p:sp>
    </p:spTree>
    <p:extLst>
      <p:ext uri="{BB962C8B-B14F-4D97-AF65-F5344CB8AC3E}">
        <p14:creationId xmlns:p14="http://schemas.microsoft.com/office/powerpoint/2010/main" val="99317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24362592-81BA-4DEB-8A21-4A103210EB4E}" type="slidenum">
              <a:rPr lang="fr-BE" smtClean="0"/>
              <a:t>1</a:t>
            </a:fld>
            <a:endParaRPr lang="fr-BE" dirty="0"/>
          </a:p>
        </p:txBody>
      </p:sp>
    </p:spTree>
    <p:extLst>
      <p:ext uri="{BB962C8B-B14F-4D97-AF65-F5344CB8AC3E}">
        <p14:creationId xmlns:p14="http://schemas.microsoft.com/office/powerpoint/2010/main" val="67166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BC93396E-43EF-439A-B236-07CA091CFA5D}" type="datetime1">
              <a:rPr lang="fr-BE" smtClean="0"/>
              <a:t>14-08-18</a:t>
            </a:fld>
            <a:endParaRPr lang="fr-BE"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fr-BE"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3DBC0B5-7AF0-4C72-BAA1-305516A547BF}" type="slidenum">
              <a:rPr lang="fr-BE" smtClean="0"/>
              <a:t>‹N°›</a:t>
            </a:fld>
            <a:endParaRPr lang="fr-BE"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711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BC37180-02B3-4129-ABEF-E2C78C09B8FF}" type="datetime1">
              <a:rPr lang="fr-BE" smtClean="0"/>
              <a:t>14-08-18</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60173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78C7B17-3F4D-41E5-8FA5-5B026C7BFCFD}" type="datetime1">
              <a:rPr lang="fr-BE" smtClean="0"/>
              <a:t>14-08-18</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898228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89F237D-19F6-4F5C-AF3A-8D6A496A2621}" type="datetime1">
              <a:rPr lang="fr-BE" smtClean="0"/>
              <a:t>14-08-18</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7767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fr-FR" smtClean="0"/>
              <a:t>Modifiez le style du titre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A7230996-BC3C-45F2-99E9-E8887B24C9D3}" type="datetime1">
              <a:rPr lang="fr-BE" smtClean="0"/>
              <a:t>14-08-18</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7663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06C00F7-599A-4773-817A-C048A9DCD906}" type="datetime1">
              <a:rPr lang="fr-BE" smtClean="0"/>
              <a:t>14-08-18</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33869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fr-FR" smtClean="0"/>
              <a:t>Modifiez les styles du texte du masque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56F04D-ECB8-451C-86E7-4853C83E0838}" type="datetime1">
              <a:rPr lang="fr-BE" smtClean="0"/>
              <a:t>14-08-18</a:t>
            </a:fld>
            <a:endParaRPr lang="fr-BE" dirty="0"/>
          </a:p>
        </p:txBody>
      </p:sp>
      <p:sp>
        <p:nvSpPr>
          <p:cNvPr id="8" name="Footer Placeholder 7"/>
          <p:cNvSpPr>
            <a:spLocks noGrp="1"/>
          </p:cNvSpPr>
          <p:nvPr>
            <p:ph type="ftr" sz="quarter" idx="11"/>
          </p:nvPr>
        </p:nvSpPr>
        <p:spPr/>
        <p:txBody>
          <a:bodyPr/>
          <a:lstStyle/>
          <a:p>
            <a:endParaRPr lang="fr-BE" dirty="0"/>
          </a:p>
        </p:txBody>
      </p:sp>
      <p:sp>
        <p:nvSpPr>
          <p:cNvPr id="9" name="Slide Number Placeholder 8"/>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97901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03E6BB4-B9AE-47C5-ABF3-CF54237AEE6D}" type="datetime1">
              <a:rPr lang="fr-BE" smtClean="0"/>
              <a:t>14-08-18</a:t>
            </a:fld>
            <a:endParaRPr lang="fr-BE" dirty="0"/>
          </a:p>
        </p:txBody>
      </p:sp>
      <p:sp>
        <p:nvSpPr>
          <p:cNvPr id="4" name="Footer Placeholder 3"/>
          <p:cNvSpPr>
            <a:spLocks noGrp="1"/>
          </p:cNvSpPr>
          <p:nvPr>
            <p:ph type="ftr" sz="quarter" idx="11"/>
          </p:nvPr>
        </p:nvSpPr>
        <p:spPr/>
        <p:txBody>
          <a:bodyPr/>
          <a:lstStyle/>
          <a:p>
            <a:endParaRPr lang="fr-BE" dirty="0"/>
          </a:p>
        </p:txBody>
      </p:sp>
      <p:sp>
        <p:nvSpPr>
          <p:cNvPr id="5" name="Slide Number Placeholder 4"/>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123862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34E59-A9CE-4574-B65A-301029AA32CA}" type="datetime1">
              <a:rPr lang="fr-BE" smtClean="0"/>
              <a:t>14-08-18</a:t>
            </a:fld>
            <a:endParaRPr lang="fr-BE" dirty="0"/>
          </a:p>
        </p:txBody>
      </p:sp>
      <p:sp>
        <p:nvSpPr>
          <p:cNvPr id="3" name="Footer Placeholder 2"/>
          <p:cNvSpPr>
            <a:spLocks noGrp="1"/>
          </p:cNvSpPr>
          <p:nvPr>
            <p:ph type="ftr" sz="quarter" idx="11"/>
          </p:nvPr>
        </p:nvSpPr>
        <p:spPr/>
        <p:txBody>
          <a:bodyPr/>
          <a:lstStyle/>
          <a:p>
            <a:endParaRPr lang="fr-BE" dirty="0"/>
          </a:p>
        </p:txBody>
      </p:sp>
      <p:sp>
        <p:nvSpPr>
          <p:cNvPr id="4" name="Slide Number Placeholder 3"/>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17302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fr-FR" smtClean="0"/>
              <a:t>Modifiez le style du titre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7AA8B13-FB6D-4B63-B0D4-B826B8852BB8}" type="datetime1">
              <a:rPr lang="fr-BE" smtClean="0"/>
              <a:t>14-08-18</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520270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D049DE8C-26D3-4346-AF27-B808529BA5C8}" type="datetime1">
              <a:rPr lang="fr-BE" smtClean="0"/>
              <a:t>14-08-18</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3236409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64B1A1A4-D1FC-4425-9ACD-D267F99DC20F}" type="datetime1">
              <a:rPr lang="fr-BE" smtClean="0"/>
              <a:t>14-08-18</a:t>
            </a:fld>
            <a:endParaRPr lang="fr-BE"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fr-BE"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F3DBC0B5-7AF0-4C72-BAA1-305516A547BF}" type="slidenum">
              <a:rPr lang="fr-BE" smtClean="0"/>
              <a:t>‹N°›</a:t>
            </a:fld>
            <a:endParaRPr lang="fr-BE" dirty="0"/>
          </a:p>
        </p:txBody>
      </p:sp>
    </p:spTree>
    <p:extLst>
      <p:ext uri="{BB962C8B-B14F-4D97-AF65-F5344CB8AC3E}">
        <p14:creationId xmlns:p14="http://schemas.microsoft.com/office/powerpoint/2010/main" val="29587846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5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3.gif"/><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2.emf"/></Relationships>
</file>

<file path=ppt/slides/_rels/slide1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slide" Target="slide153.xml"/></Relationships>
</file>

<file path=ppt/slides/_rels/slide1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153.xml"/></Relationships>
</file>

<file path=ppt/slides/_rels/slide1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153.xml"/></Relationships>
</file>

<file path=ppt/slides/_rels/slide1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153.xml"/></Relationships>
</file>

<file path=ppt/slides/_rels/slide1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153.xml"/></Relationships>
</file>

<file path=ppt/slides/_rels/slide1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gif"/><Relationship Id="rId3" Type="http://schemas.openxmlformats.org/officeDocument/2006/relationships/image" Target="../media/image4.jpeg"/><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gif"/><Relationship Id="rId11" Type="http://schemas.openxmlformats.org/officeDocument/2006/relationships/image" Target="../media/image12.gif"/><Relationship Id="rId5" Type="http://schemas.openxmlformats.org/officeDocument/2006/relationships/image" Target="../media/image6.gif"/><Relationship Id="rId10" Type="http://schemas.openxmlformats.org/officeDocument/2006/relationships/image" Target="../media/image11.gif"/><Relationship Id="rId4" Type="http://schemas.openxmlformats.org/officeDocument/2006/relationships/image" Target="../media/image5.gif"/><Relationship Id="rId9" Type="http://schemas.openxmlformats.org/officeDocument/2006/relationships/image" Target="../media/image10.gif"/><Relationship Id="rId14" Type="http://schemas.openxmlformats.org/officeDocument/2006/relationships/image" Target="../media/image15.gif"/></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2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2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20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slide" Target="slide5.xml"/></Relationships>
</file>

<file path=ppt/slides/_rels/slide2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154.xml"/></Relationships>
</file>

<file path=ppt/slides/_rels/slide2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slide" Target="slide5.xml"/></Relationships>
</file>

<file path=ppt/slides/_rels/slide3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154.xml"/></Relationships>
</file>

<file path=ppt/slides/_rels/slide3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slide" Target="slide5.xml"/></Relationships>
</file>

<file path=ppt/slides/_rels/slide4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4.gif"/><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6.emf"/></Relationships>
</file>

<file path=ppt/slides/_rels/slide4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4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4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4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slide" Target="slide495.xml"/><Relationship Id="rId7" Type="http://schemas.openxmlformats.org/officeDocument/2006/relationships/slide" Target="slide153.xml"/><Relationship Id="rId2" Type="http://schemas.openxmlformats.org/officeDocument/2006/relationships/slide" Target="slide203.xml"/><Relationship Id="rId1" Type="http://schemas.openxmlformats.org/officeDocument/2006/relationships/slideLayout" Target="../slideLayouts/slideLayout2.xml"/><Relationship Id="rId6" Type="http://schemas.openxmlformats.org/officeDocument/2006/relationships/slide" Target="slide625.xml"/><Relationship Id="rId11" Type="http://schemas.openxmlformats.org/officeDocument/2006/relationships/slide" Target="slide6.xml"/><Relationship Id="rId5" Type="http://schemas.openxmlformats.org/officeDocument/2006/relationships/slide" Target="slide420.xml"/><Relationship Id="rId10" Type="http://schemas.openxmlformats.org/officeDocument/2006/relationships/slide" Target="slide573.xml"/><Relationship Id="rId4" Type="http://schemas.openxmlformats.org/officeDocument/2006/relationships/slide" Target="slide669.xml"/><Relationship Id="rId9" Type="http://schemas.openxmlformats.org/officeDocument/2006/relationships/slide" Target="slide31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slide" Target="slide495.xml"/></Relationships>
</file>

<file path=ppt/slides/_rels/slide5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7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5.gif"/><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emf"/></Relationships>
</file>

<file path=ppt/slides/_rels/slide5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slide" Target="slide573.xml"/></Relationships>
</file>

<file path=ppt/slides/_rels/slide6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slide" Target="slide573.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slide" Target="slide573.xml"/></Relationships>
</file>

<file path=ppt/slides/_rels/slide6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slide" Target="slide573.xml"/></Relationships>
</file>

<file path=ppt/slides/_rels/slide6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slide" Target="slide573.xml"/></Relationships>
</file>

<file path=ppt/slides/_rels/slide6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slide" Target="slide5.xml"/></Relationships>
</file>

<file path=ppt/slides/_rels/slide6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slide" Target="slide5.xml"/></Relationships>
</file>

<file path=ppt/slides/_rels/slide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8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5.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579132"/>
            <a:ext cx="5327952" cy="3566645"/>
          </a:xfrm>
          <a:prstGeom prst="ellipse">
            <a:avLst/>
          </a:prstGeom>
          <a:ln>
            <a:noFill/>
          </a:ln>
          <a:effectLst>
            <a:softEdge rad="112500"/>
          </a:effectLst>
        </p:spPr>
      </p:pic>
      <p:sp>
        <p:nvSpPr>
          <p:cNvPr id="5" name="ZoneTexte 4"/>
          <p:cNvSpPr txBox="1"/>
          <p:nvPr/>
        </p:nvSpPr>
        <p:spPr>
          <a:xfrm>
            <a:off x="762000" y="642257"/>
            <a:ext cx="10972800" cy="1569660"/>
          </a:xfrm>
          <a:prstGeom prst="rect">
            <a:avLst/>
          </a:prstGeom>
          <a:noFill/>
        </p:spPr>
        <p:txBody>
          <a:bodyPr wrap="square" rtlCol="0">
            <a:spAutoFit/>
          </a:bodyPr>
          <a:lstStyle/>
          <a:p>
            <a:pPr algn="ctr"/>
            <a:r>
              <a:rPr lang="fr-BE" sz="4800" dirty="0" smtClean="0">
                <a:latin typeface="Blackadder ITC" panose="04020505051007020D02" pitchFamily="82" charset="0"/>
              </a:rPr>
              <a:t>La Pelouse d’Honneur du Cimetière de </a:t>
            </a:r>
            <a:r>
              <a:rPr lang="fr-BE" sz="4800" dirty="0" err="1" smtClean="0">
                <a:latin typeface="Blackadder ITC" panose="04020505051007020D02" pitchFamily="82" charset="0"/>
              </a:rPr>
              <a:t>Robermont</a:t>
            </a:r>
            <a:r>
              <a:rPr lang="fr-BE" sz="4800" dirty="0" smtClean="0">
                <a:latin typeface="Blackadder ITC" panose="04020505051007020D02" pitchFamily="82" charset="0"/>
              </a:rPr>
              <a:t> </a:t>
            </a:r>
          </a:p>
          <a:p>
            <a:pPr algn="ctr"/>
            <a:r>
              <a:rPr lang="fr-BE" sz="4800" dirty="0" smtClean="0">
                <a:latin typeface="Blackadder ITC" panose="04020505051007020D02" pitchFamily="82" charset="0"/>
              </a:rPr>
              <a:t>à Liège</a:t>
            </a:r>
            <a:endParaRPr lang="fr-BE" sz="4800" dirty="0">
              <a:latin typeface="Blackadder ITC" panose="04020505051007020D02" pitchFamily="82" charset="0"/>
            </a:endParaRPr>
          </a:p>
        </p:txBody>
      </p:sp>
      <p:grpSp>
        <p:nvGrpSpPr>
          <p:cNvPr id="3" name="Groupe 2"/>
          <p:cNvGrpSpPr/>
          <p:nvPr/>
        </p:nvGrpSpPr>
        <p:grpSpPr>
          <a:xfrm>
            <a:off x="1322615" y="3378217"/>
            <a:ext cx="4310742" cy="1968473"/>
            <a:chOff x="1317173" y="3418115"/>
            <a:chExt cx="4310742" cy="1968473"/>
          </a:xfrm>
        </p:grpSpPr>
        <p:sp>
          <p:nvSpPr>
            <p:cNvPr id="6" name="ZoneTexte 5"/>
            <p:cNvSpPr txBox="1"/>
            <p:nvPr/>
          </p:nvSpPr>
          <p:spPr>
            <a:xfrm>
              <a:off x="1317173" y="3418115"/>
              <a:ext cx="4310742" cy="769441"/>
            </a:xfrm>
            <a:prstGeom prst="rect">
              <a:avLst/>
            </a:prstGeom>
            <a:noFill/>
          </p:spPr>
          <p:txBody>
            <a:bodyPr wrap="square" rtlCol="0">
              <a:spAutoFit/>
            </a:bodyPr>
            <a:lstStyle/>
            <a:p>
              <a:pPr algn="ctr"/>
              <a:r>
                <a:rPr lang="fr-BE" sz="4400" dirty="0" smtClean="0">
                  <a:latin typeface="Blackadder ITC" panose="04020505051007020D02" pitchFamily="82" charset="0"/>
                </a:rPr>
                <a:t>Honneur à nos anciens</a:t>
              </a:r>
              <a:endParaRPr lang="fr-BE" sz="4400" dirty="0">
                <a:latin typeface="Blackadder ITC" panose="04020505051007020D02" pitchFamily="82" charset="0"/>
              </a:endParaRPr>
            </a:p>
          </p:txBody>
        </p:sp>
        <p:sp>
          <p:nvSpPr>
            <p:cNvPr id="7" name="ZoneTexte 6"/>
            <p:cNvSpPr txBox="1"/>
            <p:nvPr/>
          </p:nvSpPr>
          <p:spPr>
            <a:xfrm>
              <a:off x="1317173" y="4617147"/>
              <a:ext cx="4310742" cy="769441"/>
            </a:xfrm>
            <a:prstGeom prst="rect">
              <a:avLst/>
            </a:prstGeom>
            <a:noFill/>
          </p:spPr>
          <p:txBody>
            <a:bodyPr wrap="square" rtlCol="0">
              <a:spAutoFit/>
            </a:bodyPr>
            <a:lstStyle/>
            <a:p>
              <a:pPr algn="ctr"/>
              <a:r>
                <a:rPr lang="fr-BE" sz="4400" dirty="0" smtClean="0">
                  <a:latin typeface="Blackadder ITC" panose="04020505051007020D02" pitchFamily="82" charset="0"/>
                </a:rPr>
                <a:t>Honneur à nos alliés</a:t>
              </a:r>
              <a:endParaRPr lang="fr-BE" sz="4400" dirty="0">
                <a:latin typeface="Blackadder ITC" panose="04020505051007020D02" pitchFamily="82" charset="0"/>
              </a:endParaRPr>
            </a:p>
          </p:txBody>
        </p:sp>
      </p:grpSp>
      <p:sp>
        <p:nvSpPr>
          <p:cNvPr id="8" name="ZoneTexte 7"/>
          <p:cNvSpPr txBox="1"/>
          <p:nvPr/>
        </p:nvSpPr>
        <p:spPr>
          <a:xfrm>
            <a:off x="7707087" y="6108468"/>
            <a:ext cx="2754086" cy="400110"/>
          </a:xfrm>
          <a:prstGeom prst="rect">
            <a:avLst/>
          </a:prstGeom>
          <a:noFill/>
        </p:spPr>
        <p:txBody>
          <a:bodyPr wrap="square" rtlCol="0">
            <a:spAutoFit/>
          </a:bodyPr>
          <a:lstStyle/>
          <a:p>
            <a:pPr algn="ctr"/>
            <a:r>
              <a:rPr lang="fr-BE" sz="1000" dirty="0" smtClean="0"/>
              <a:t>Réalisation: Michel CAILLET</a:t>
            </a:r>
          </a:p>
          <a:p>
            <a:pPr algn="ctr"/>
            <a:r>
              <a:rPr lang="fr-BE" sz="1000" dirty="0"/>
              <a:t>m</a:t>
            </a:r>
            <a:r>
              <a:rPr lang="fr-BE" sz="1000" dirty="0" smtClean="0"/>
              <a:t>ichel.caillet@live.be</a:t>
            </a:r>
            <a:endParaRPr lang="fr-BE" sz="1000" dirty="0"/>
          </a:p>
        </p:txBody>
      </p:sp>
    </p:spTree>
    <p:extLst>
      <p:ext uri="{BB962C8B-B14F-4D97-AF65-F5344CB8AC3E}">
        <p14:creationId xmlns:p14="http://schemas.microsoft.com/office/powerpoint/2010/main" val="5135757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77188" y="1096111"/>
            <a:ext cx="4282255" cy="1200329"/>
          </a:xfrm>
          <a:prstGeom prst="rect">
            <a:avLst/>
          </a:prstGeom>
          <a:noFill/>
        </p:spPr>
        <p:txBody>
          <a:bodyPr wrap="square" rtlCol="0">
            <a:spAutoFit/>
          </a:bodyPr>
          <a:lstStyle/>
          <a:p>
            <a:r>
              <a:rPr lang="fr-BE" sz="7200" dirty="0" smtClean="0">
                <a:latin typeface="French Script MT" panose="03020402040607040605" pitchFamily="66" charset="0"/>
              </a:rPr>
              <a:t>Salvatore Beni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265899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10 décembre 1918</a:t>
            </a:r>
          </a:p>
          <a:p>
            <a:pPr algn="ctr"/>
            <a:r>
              <a:rPr lang="fr-BE" dirty="0" smtClean="0"/>
              <a:t>Inhumé le</a:t>
            </a:r>
          </a:p>
          <a:p>
            <a:pPr algn="ctr"/>
            <a:endParaRPr lang="fr-BE" dirty="0"/>
          </a:p>
          <a:p>
            <a:pPr algn="ctr"/>
            <a:r>
              <a:rPr lang="fr-BE" dirty="0" smtClean="0"/>
              <a:t>Régiment: 296</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a:t>
            </a:r>
            <a:r>
              <a:rPr lang="fr-BE" dirty="0"/>
              <a:t>6</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38579" y="1096111"/>
            <a:ext cx="4656557" cy="1200329"/>
          </a:xfrm>
          <a:prstGeom prst="rect">
            <a:avLst/>
          </a:prstGeom>
          <a:noFill/>
        </p:spPr>
        <p:txBody>
          <a:bodyPr wrap="square" rtlCol="0">
            <a:spAutoFit/>
          </a:bodyPr>
          <a:lstStyle/>
          <a:p>
            <a:r>
              <a:rPr lang="fr-BE" sz="7200" dirty="0" smtClean="0">
                <a:latin typeface="French Script MT" panose="03020402040607040605" pitchFamily="66" charset="0"/>
              </a:rPr>
              <a:t>François Couderc</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075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24 février 1917</a:t>
            </a:r>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74020" y="1096111"/>
            <a:ext cx="4088592" cy="1200329"/>
          </a:xfrm>
          <a:prstGeom prst="rect">
            <a:avLst/>
          </a:prstGeom>
          <a:noFill/>
        </p:spPr>
        <p:txBody>
          <a:bodyPr wrap="square" rtlCol="0">
            <a:spAutoFit/>
          </a:bodyPr>
          <a:lstStyle/>
          <a:p>
            <a:r>
              <a:rPr lang="fr-BE" sz="7200" dirty="0" smtClean="0">
                <a:latin typeface="French Script MT" panose="03020402040607040605" pitchFamily="66" charset="0"/>
              </a:rPr>
              <a:t>Prosper </a:t>
            </a:r>
            <a:r>
              <a:rPr lang="fr-BE" sz="7200" dirty="0" err="1" smtClean="0">
                <a:latin typeface="French Script MT" panose="03020402040607040605" pitchFamily="66" charset="0"/>
              </a:rPr>
              <a:t>Couny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40361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23 octobre 1918</a:t>
            </a:r>
          </a:p>
          <a:p>
            <a:pPr algn="ctr"/>
            <a:r>
              <a:rPr lang="fr-BE" dirty="0" smtClean="0"/>
              <a:t>Inhumé le</a:t>
            </a:r>
          </a:p>
          <a:p>
            <a:pPr algn="ctr"/>
            <a:endParaRPr lang="fr-BE" dirty="0"/>
          </a:p>
          <a:p>
            <a:pPr algn="ctr"/>
            <a:r>
              <a:rPr lang="fr-BE" dirty="0" smtClean="0"/>
              <a:t>Régiment: 29</a:t>
            </a:r>
            <a:r>
              <a:rPr lang="fr-BE" baseline="30000" dirty="0" smtClean="0"/>
              <a:t>e</a:t>
            </a:r>
            <a:r>
              <a:rPr lang="fr-BE" dirty="0"/>
              <a:t> </a:t>
            </a:r>
            <a:r>
              <a:rPr lang="fr-BE" dirty="0" smtClean="0"/>
              <a:t>Bataillon de Chasseurs à Pied</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66548" y="1096111"/>
            <a:ext cx="3903535"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Danguy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1245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8 mai 1915</a:t>
            </a:r>
          </a:p>
          <a:p>
            <a:pPr algn="ctr"/>
            <a:r>
              <a:rPr lang="fr-BE" dirty="0" smtClean="0"/>
              <a:t>Inhumé le</a:t>
            </a:r>
          </a:p>
          <a:p>
            <a:pPr algn="ctr"/>
            <a:endParaRPr lang="fr-BE" dirty="0"/>
          </a:p>
          <a:p>
            <a:pPr algn="ctr"/>
            <a:r>
              <a:rPr lang="fr-BE" dirty="0" smtClean="0"/>
              <a:t>Régiment: 1</a:t>
            </a:r>
            <a:r>
              <a:rPr lang="fr-BE" baseline="30000" dirty="0" smtClean="0"/>
              <a:t>er</a:t>
            </a:r>
            <a:r>
              <a:rPr lang="fr-BE" dirty="0" smtClean="0"/>
              <a:t> Bataillon de Marche Léger d’Afrique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66548" y="1096111"/>
            <a:ext cx="3903535"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Dantal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4139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27 septembre 1914</a:t>
            </a:r>
          </a:p>
          <a:p>
            <a:pPr algn="ctr"/>
            <a:r>
              <a:rPr lang="fr-BE" dirty="0" smtClean="0"/>
              <a:t>Inhumé le</a:t>
            </a:r>
          </a:p>
          <a:p>
            <a:pPr algn="ctr"/>
            <a:endParaRPr lang="fr-BE" dirty="0"/>
          </a:p>
          <a:p>
            <a:pPr algn="ctr"/>
            <a:r>
              <a:rPr lang="fr-BE" dirty="0" smtClean="0"/>
              <a:t>Régiment: 130</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87932" y="1096111"/>
            <a:ext cx="3357852"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Dasse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07446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8 novembre 1918</a:t>
            </a:r>
          </a:p>
          <a:p>
            <a:pPr algn="ctr"/>
            <a:r>
              <a:rPr lang="fr-BE" dirty="0" smtClean="0"/>
              <a:t>Inhumé le</a:t>
            </a:r>
          </a:p>
          <a:p>
            <a:pPr algn="ctr"/>
            <a:endParaRPr lang="fr-BE" dirty="0"/>
          </a:p>
          <a:p>
            <a:pPr algn="ctr"/>
            <a:r>
              <a:rPr lang="fr-BE" dirty="0" smtClean="0"/>
              <a:t>Régiment: 413</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22052" y="1096111"/>
            <a:ext cx="3689611"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Delrieu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16180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25 novembre 1918</a:t>
            </a:r>
          </a:p>
          <a:p>
            <a:pPr algn="ctr"/>
            <a:r>
              <a:rPr lang="fr-BE" dirty="0" smtClean="0"/>
              <a:t>Inhumé le</a:t>
            </a:r>
          </a:p>
          <a:p>
            <a:pPr algn="ctr"/>
            <a:endParaRPr lang="fr-BE" dirty="0"/>
          </a:p>
          <a:p>
            <a:pPr algn="ctr"/>
            <a:r>
              <a:rPr lang="fr-BE" dirty="0" smtClean="0"/>
              <a:t>Régiment: 123</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47436" y="1096111"/>
            <a:ext cx="4038843" cy="1200329"/>
          </a:xfrm>
          <a:prstGeom prst="rect">
            <a:avLst/>
          </a:prstGeom>
          <a:noFill/>
        </p:spPr>
        <p:txBody>
          <a:bodyPr wrap="square" rtlCol="0">
            <a:spAutoFit/>
          </a:bodyPr>
          <a:lstStyle/>
          <a:p>
            <a:r>
              <a:rPr lang="fr-BE" sz="7200" dirty="0" smtClean="0">
                <a:latin typeface="French Script MT" panose="03020402040607040605" pitchFamily="66" charset="0"/>
              </a:rPr>
              <a:t>Onésime </a:t>
            </a:r>
            <a:r>
              <a:rPr lang="fr-BE" sz="7200" dirty="0" err="1" smtClean="0">
                <a:latin typeface="French Script MT" panose="03020402040607040605" pitchFamily="66" charset="0"/>
              </a:rPr>
              <a:t>Felon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4308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27 avril 1915</a:t>
            </a:r>
          </a:p>
          <a:p>
            <a:pPr algn="ctr"/>
            <a:r>
              <a:rPr lang="fr-BE" dirty="0" smtClean="0"/>
              <a:t>Inhumé le</a:t>
            </a:r>
          </a:p>
          <a:p>
            <a:pPr algn="ctr"/>
            <a:endParaRPr lang="fr-BE" dirty="0"/>
          </a:p>
          <a:p>
            <a:pPr algn="ctr"/>
            <a:r>
              <a:rPr lang="fr-BE" dirty="0" smtClean="0"/>
              <a:t>Régiment: </a:t>
            </a:r>
            <a:r>
              <a:rPr lang="fr-BE" dirty="0"/>
              <a:t>7</a:t>
            </a:r>
            <a:r>
              <a:rPr lang="fr-BE" dirty="0" smtClean="0"/>
              <a:t>3</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61105" y="1096111"/>
            <a:ext cx="3714421"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Fercoq</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86930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14 octobre 1914</a:t>
            </a:r>
          </a:p>
          <a:p>
            <a:pPr algn="ctr"/>
            <a:r>
              <a:rPr lang="fr-BE" dirty="0" smtClean="0"/>
              <a:t>Inhumé le</a:t>
            </a:r>
          </a:p>
          <a:p>
            <a:pPr algn="ctr"/>
            <a:endParaRPr lang="fr-BE" dirty="0"/>
          </a:p>
          <a:p>
            <a:pPr algn="ctr"/>
            <a:r>
              <a:rPr lang="fr-BE" dirty="0" smtClean="0"/>
              <a:t>Régiment: 92</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61805" y="1081879"/>
            <a:ext cx="4410105" cy="1200329"/>
          </a:xfrm>
          <a:prstGeom prst="rect">
            <a:avLst/>
          </a:prstGeom>
          <a:noFill/>
        </p:spPr>
        <p:txBody>
          <a:bodyPr wrap="square" rtlCol="0">
            <a:spAutoFit/>
          </a:bodyPr>
          <a:lstStyle/>
          <a:p>
            <a:r>
              <a:rPr lang="fr-BE" sz="7200" dirty="0" smtClean="0">
                <a:latin typeface="French Script MT" panose="03020402040607040605" pitchFamily="66" charset="0"/>
              </a:rPr>
              <a:t>Eugène Flandin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2640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 novembre 1918</a:t>
            </a:r>
          </a:p>
          <a:p>
            <a:pPr algn="ctr"/>
            <a:r>
              <a:rPr lang="fr-BE" dirty="0" smtClean="0"/>
              <a:t>Inhumé le</a:t>
            </a:r>
          </a:p>
          <a:p>
            <a:pPr algn="ctr"/>
            <a:endParaRPr lang="fr-BE" dirty="0"/>
          </a:p>
          <a:p>
            <a:pPr algn="ctr"/>
            <a:r>
              <a:rPr lang="fr-BE" dirty="0" smtClean="0"/>
              <a:t>Régiment: 68</a:t>
            </a:r>
            <a:r>
              <a:rPr lang="fr-BE" baseline="30000" dirty="0" smtClean="0"/>
              <a:t>e</a:t>
            </a:r>
            <a:r>
              <a:rPr lang="fr-BE" dirty="0" smtClean="0"/>
              <a:t> d’Infanterie Territoriale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53987" y="1096111"/>
            <a:ext cx="4625741" cy="1200329"/>
          </a:xfrm>
          <a:prstGeom prst="rect">
            <a:avLst/>
          </a:prstGeom>
          <a:noFill/>
        </p:spPr>
        <p:txBody>
          <a:bodyPr wrap="square" rtlCol="0">
            <a:spAutoFit/>
          </a:bodyPr>
          <a:lstStyle/>
          <a:p>
            <a:r>
              <a:rPr lang="fr-BE" sz="7200" dirty="0" smtClean="0">
                <a:latin typeface="French Script MT" panose="03020402040607040605" pitchFamily="66" charset="0"/>
              </a:rPr>
              <a:t>André </a:t>
            </a:r>
            <a:r>
              <a:rPr lang="fr-BE" sz="7200" dirty="0" err="1" smtClean="0">
                <a:latin typeface="French Script MT" panose="03020402040607040605" pitchFamily="66" charset="0"/>
              </a:rPr>
              <a:t>Fraigneau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87572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387202" y="1096111"/>
            <a:ext cx="5959314" cy="1200329"/>
          </a:xfrm>
          <a:prstGeom prst="rect">
            <a:avLst/>
          </a:prstGeom>
          <a:noFill/>
        </p:spPr>
        <p:txBody>
          <a:bodyPr wrap="square" rtlCol="0">
            <a:spAutoFit/>
          </a:bodyPr>
          <a:lstStyle/>
          <a:p>
            <a:r>
              <a:rPr lang="fr-BE" sz="7200" dirty="0" err="1" smtClean="0">
                <a:latin typeface="French Script MT" panose="03020402040607040605" pitchFamily="66" charset="0"/>
              </a:rPr>
              <a:t>Ermenegildo</a:t>
            </a:r>
            <a:r>
              <a:rPr lang="fr-BE" sz="7200" dirty="0" smtClean="0">
                <a:latin typeface="French Script MT" panose="03020402040607040605" pitchFamily="66" charset="0"/>
              </a:rPr>
              <a:t> </a:t>
            </a:r>
            <a:r>
              <a:rPr lang="fr-BE" sz="7200" dirty="0" err="1" smtClean="0">
                <a:latin typeface="French Script MT" panose="03020402040607040605" pitchFamily="66" charset="0"/>
              </a:rPr>
              <a:t>Bernardi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933469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5 novembre 1918</a:t>
            </a:r>
          </a:p>
          <a:p>
            <a:pPr algn="ctr"/>
            <a:r>
              <a:rPr lang="fr-BE" dirty="0" smtClean="0"/>
              <a:t>Inhumé le</a:t>
            </a:r>
          </a:p>
          <a:p>
            <a:pPr algn="ctr"/>
            <a:endParaRPr lang="fr-BE" dirty="0"/>
          </a:p>
          <a:p>
            <a:pPr algn="ctr"/>
            <a:r>
              <a:rPr lang="fr-BE" dirty="0" smtClean="0"/>
              <a:t>Régiment: 43</a:t>
            </a:r>
            <a:r>
              <a:rPr lang="fr-BE" baseline="30000" dirty="0" smtClean="0"/>
              <a:t>e</a:t>
            </a:r>
            <a:r>
              <a:rPr lang="fr-BE" dirty="0" smtClean="0"/>
              <a:t> Bataillon de Chasseurs à Pied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3" name="ZoneTexte 12"/>
          <p:cNvSpPr txBox="1"/>
          <p:nvPr/>
        </p:nvSpPr>
        <p:spPr>
          <a:xfrm>
            <a:off x="909704" y="1096111"/>
            <a:ext cx="4817223"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Gautherin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83246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10 septembre 1944</a:t>
            </a:r>
          </a:p>
          <a:p>
            <a:pPr algn="ctr"/>
            <a:r>
              <a:rPr lang="fr-BE" dirty="0" smtClean="0"/>
              <a:t>Inhumé le</a:t>
            </a:r>
          </a:p>
          <a:p>
            <a:pPr algn="ctr"/>
            <a:endParaRPr lang="fr-BE" dirty="0"/>
          </a:p>
          <a:p>
            <a:pPr algn="ctr"/>
            <a:r>
              <a:rPr lang="fr-BE" dirty="0" smtClean="0"/>
              <a:t>Régiment: </a:t>
            </a:r>
            <a:r>
              <a:rPr lang="fr-BE" dirty="0"/>
              <a:t>?</a:t>
            </a:r>
            <a:r>
              <a:rPr lang="fr-BE" dirty="0" smtClean="0"/>
              <a:t>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87763" y="1096111"/>
            <a:ext cx="3758189"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Gelder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7246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5 décembre 1918</a:t>
            </a:r>
          </a:p>
          <a:p>
            <a:pPr algn="ctr"/>
            <a:r>
              <a:rPr lang="fr-BE" dirty="0" smtClean="0"/>
              <a:t>Inhumé le</a:t>
            </a:r>
          </a:p>
          <a:p>
            <a:pPr algn="ctr"/>
            <a:endParaRPr lang="fr-BE" dirty="0"/>
          </a:p>
          <a:p>
            <a:pPr algn="ctr"/>
            <a:r>
              <a:rPr lang="fr-BE" dirty="0" smtClean="0"/>
              <a:t>Régiment: 281</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16395" y="1096111"/>
            <a:ext cx="4100925"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Hebrard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1419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6 novembre 1917</a:t>
            </a:r>
          </a:p>
          <a:p>
            <a:pPr algn="ctr"/>
            <a:r>
              <a:rPr lang="fr-BE" dirty="0" smtClean="0"/>
              <a:t>Inhumé le</a:t>
            </a:r>
          </a:p>
          <a:p>
            <a:pPr algn="ctr"/>
            <a:endParaRPr lang="fr-BE" dirty="0"/>
          </a:p>
          <a:p>
            <a:pPr algn="ctr"/>
            <a:r>
              <a:rPr lang="fr-BE" dirty="0" smtClean="0"/>
              <a:t>Régiment: </a:t>
            </a:r>
            <a:r>
              <a:rPr lang="fr-BE" dirty="0"/>
              <a:t>7</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55897" y="1096111"/>
            <a:ext cx="3724837" cy="1200329"/>
          </a:xfrm>
          <a:prstGeom prst="rect">
            <a:avLst/>
          </a:prstGeom>
          <a:noFill/>
        </p:spPr>
        <p:txBody>
          <a:bodyPr wrap="square" rtlCol="0">
            <a:spAutoFit/>
          </a:bodyPr>
          <a:lstStyle/>
          <a:p>
            <a:r>
              <a:rPr lang="fr-BE" sz="7200" dirty="0" smtClean="0">
                <a:latin typeface="French Script MT" panose="03020402040607040605" pitchFamily="66" charset="0"/>
              </a:rPr>
              <a:t>Julien Herve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859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5 octobre 1914</a:t>
            </a:r>
          </a:p>
          <a:p>
            <a:pPr algn="ctr"/>
            <a:r>
              <a:rPr lang="fr-BE" dirty="0" smtClean="0"/>
              <a:t>Inhumé le</a:t>
            </a:r>
          </a:p>
          <a:p>
            <a:pPr algn="ctr"/>
            <a:endParaRPr lang="fr-BE" dirty="0"/>
          </a:p>
          <a:p>
            <a:pPr algn="ctr"/>
            <a:r>
              <a:rPr lang="fr-BE" dirty="0" smtClean="0"/>
              <a:t>Régiment: 81</a:t>
            </a:r>
            <a:r>
              <a:rPr lang="fr-BE" baseline="30000" dirty="0" smtClean="0"/>
              <a:t>e</a:t>
            </a:r>
            <a:r>
              <a:rPr lang="fr-BE" dirty="0" smtClean="0"/>
              <a:t> d’Infanterie Territoriale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55897" y="1096111"/>
            <a:ext cx="3922219"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Hervy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46066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11 novembre 1918</a:t>
            </a:r>
          </a:p>
          <a:p>
            <a:pPr algn="ctr"/>
            <a:r>
              <a:rPr lang="fr-BE" dirty="0" smtClean="0"/>
              <a:t>Inhumé le</a:t>
            </a:r>
          </a:p>
          <a:p>
            <a:pPr algn="ctr"/>
            <a:endParaRPr lang="fr-BE" dirty="0"/>
          </a:p>
          <a:p>
            <a:pPr algn="ctr"/>
            <a:r>
              <a:rPr lang="fr-BE" dirty="0" smtClean="0"/>
              <a:t>Régiment: 133</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569138" y="1109380"/>
            <a:ext cx="5498356" cy="1200329"/>
          </a:xfrm>
          <a:prstGeom prst="rect">
            <a:avLst/>
          </a:prstGeom>
          <a:noFill/>
        </p:spPr>
        <p:txBody>
          <a:bodyPr wrap="square" rtlCol="0">
            <a:spAutoFit/>
          </a:bodyPr>
          <a:lstStyle/>
          <a:p>
            <a:r>
              <a:rPr lang="fr-BE" sz="7200" dirty="0" smtClean="0">
                <a:latin typeface="French Script MT" panose="03020402040607040605" pitchFamily="66" charset="0"/>
              </a:rPr>
              <a:t>Baptiste </a:t>
            </a:r>
            <a:r>
              <a:rPr lang="fr-BE" sz="7200" dirty="0" err="1" smtClean="0">
                <a:latin typeface="French Script MT" panose="03020402040607040605" pitchFamily="66" charset="0"/>
              </a:rPr>
              <a:t>Hirigoyen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1379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2</a:t>
            </a:r>
            <a:r>
              <a:rPr lang="fr-BE" dirty="0" smtClean="0"/>
              <a:t> novembre 1918</a:t>
            </a:r>
          </a:p>
          <a:p>
            <a:pPr algn="ctr"/>
            <a:r>
              <a:rPr lang="fr-BE" dirty="0" smtClean="0"/>
              <a:t>Inhumé le</a:t>
            </a:r>
          </a:p>
          <a:p>
            <a:pPr algn="ctr"/>
            <a:endParaRPr lang="fr-BE" dirty="0"/>
          </a:p>
          <a:p>
            <a:pPr algn="ctr"/>
            <a:r>
              <a:rPr lang="fr-BE" dirty="0" smtClean="0"/>
              <a:t>Régiment: ? </a:t>
            </a:r>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46174" y="1097348"/>
            <a:ext cx="4544283" cy="1200329"/>
          </a:xfrm>
          <a:prstGeom prst="rect">
            <a:avLst/>
          </a:prstGeom>
          <a:noFill/>
        </p:spPr>
        <p:txBody>
          <a:bodyPr wrap="square" rtlCol="0">
            <a:spAutoFit/>
          </a:bodyPr>
          <a:lstStyle/>
          <a:p>
            <a:r>
              <a:rPr lang="fr-BE" sz="7200" dirty="0" smtClean="0">
                <a:latin typeface="French Script MT" panose="03020402040607040605" pitchFamily="66" charset="0"/>
              </a:rPr>
              <a:t>Adolphe </a:t>
            </a:r>
            <a:r>
              <a:rPr lang="fr-BE" sz="7200" dirty="0" err="1" smtClean="0">
                <a:latin typeface="French Script MT" panose="03020402040607040605" pitchFamily="66" charset="0"/>
              </a:rPr>
              <a:t>Honaff</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62701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11 novembre 1918</a:t>
            </a:r>
          </a:p>
          <a:p>
            <a:pPr algn="ctr"/>
            <a:r>
              <a:rPr lang="fr-BE" dirty="0" smtClean="0"/>
              <a:t>Inhumé le</a:t>
            </a:r>
          </a:p>
          <a:p>
            <a:pPr algn="ctr"/>
            <a:endParaRPr lang="fr-BE" dirty="0"/>
          </a:p>
          <a:p>
            <a:pPr algn="ctr"/>
            <a:r>
              <a:rPr lang="fr-BE" dirty="0" smtClean="0"/>
              <a:t>Régiment: 73</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30.4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81734" y="1096111"/>
            <a:ext cx="3273163" cy="1200329"/>
          </a:xfrm>
          <a:prstGeom prst="rect">
            <a:avLst/>
          </a:prstGeom>
          <a:noFill/>
        </p:spPr>
        <p:txBody>
          <a:bodyPr wrap="square" rtlCol="0">
            <a:spAutoFit/>
          </a:bodyPr>
          <a:lstStyle/>
          <a:p>
            <a:r>
              <a:rPr lang="fr-BE" sz="7200" dirty="0" smtClean="0">
                <a:latin typeface="French Script MT" panose="03020402040607040605" pitchFamily="66" charset="0"/>
              </a:rPr>
              <a:t>Jean Jacob</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333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6 mars 1915</a:t>
            </a:r>
          </a:p>
          <a:p>
            <a:pPr algn="ctr"/>
            <a:r>
              <a:rPr lang="fr-BE" dirty="0" smtClean="0"/>
              <a:t>Inhumé le</a:t>
            </a:r>
          </a:p>
          <a:p>
            <a:pPr algn="ctr"/>
            <a:endParaRPr lang="fr-BE" dirty="0"/>
          </a:p>
          <a:p>
            <a:pPr algn="ctr"/>
            <a:r>
              <a:rPr lang="fr-BE" dirty="0" smtClean="0"/>
              <a:t>Régiment: 7</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742117" y="1096111"/>
            <a:ext cx="5152398" cy="1200329"/>
          </a:xfrm>
          <a:prstGeom prst="rect">
            <a:avLst/>
          </a:prstGeom>
          <a:noFill/>
        </p:spPr>
        <p:txBody>
          <a:bodyPr wrap="square" rtlCol="0">
            <a:spAutoFit/>
          </a:bodyPr>
          <a:lstStyle/>
          <a:p>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Jonquieres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68088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 novembre 1918</a:t>
            </a:r>
          </a:p>
          <a:p>
            <a:pPr algn="ctr"/>
            <a:r>
              <a:rPr lang="fr-BE" dirty="0" smtClean="0"/>
              <a:t>Inhumé le</a:t>
            </a:r>
          </a:p>
          <a:p>
            <a:pPr algn="ctr"/>
            <a:endParaRPr lang="fr-BE" dirty="0"/>
          </a:p>
          <a:p>
            <a:pPr algn="ctr"/>
            <a:r>
              <a:rPr lang="fr-BE" dirty="0" smtClean="0"/>
              <a:t>Régiment: </a:t>
            </a:r>
            <a:r>
              <a:rPr lang="fr-BE" dirty="0"/>
              <a:t>2</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11658" y="1096111"/>
            <a:ext cx="3613315"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Joubin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45494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10231" y="1096111"/>
            <a:ext cx="4816169" cy="1200329"/>
          </a:xfrm>
          <a:prstGeom prst="rect">
            <a:avLst/>
          </a:prstGeom>
          <a:noFill/>
        </p:spPr>
        <p:txBody>
          <a:bodyPr wrap="square" rtlCol="0">
            <a:spAutoFit/>
          </a:bodyPr>
          <a:lstStyle/>
          <a:p>
            <a:r>
              <a:rPr lang="fr-BE" sz="7200" dirty="0" smtClean="0">
                <a:latin typeface="French Script MT" panose="03020402040607040605" pitchFamily="66" charset="0"/>
              </a:rPr>
              <a:t>Luigi </a:t>
            </a:r>
            <a:r>
              <a:rPr lang="fr-BE" sz="7200" dirty="0" err="1" smtClean="0">
                <a:latin typeface="French Script MT" panose="03020402040607040605" pitchFamily="66" charset="0"/>
              </a:rPr>
              <a:t>Bienquieto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270242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7 novembre 1914</a:t>
            </a:r>
          </a:p>
          <a:p>
            <a:pPr algn="ctr"/>
            <a:r>
              <a:rPr lang="fr-BE" dirty="0" smtClean="0"/>
              <a:t>Inhumé le</a:t>
            </a:r>
          </a:p>
          <a:p>
            <a:pPr algn="ctr"/>
            <a:endParaRPr lang="fr-BE" dirty="0"/>
          </a:p>
          <a:p>
            <a:pPr algn="ctr"/>
            <a:r>
              <a:rPr lang="fr-BE" dirty="0" smtClean="0"/>
              <a:t>Régiment: 108</a:t>
            </a:r>
            <a:r>
              <a:rPr lang="fr-BE" baseline="30000" dirty="0" smtClean="0"/>
              <a:t>e</a:t>
            </a:r>
            <a:r>
              <a:rPr lang="fr-BE" dirty="0" smtClean="0"/>
              <a:t> d’infanterie </a:t>
            </a:r>
          </a:p>
          <a:p>
            <a:pPr algn="ctr"/>
            <a:r>
              <a:rPr lang="fr-BE" dirty="0" smtClean="0"/>
              <a:t>Statut: Sergent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22813" y="1096111"/>
            <a:ext cx="4888089" cy="1200329"/>
          </a:xfrm>
          <a:prstGeom prst="rect">
            <a:avLst/>
          </a:prstGeom>
          <a:noFill/>
        </p:spPr>
        <p:txBody>
          <a:bodyPr wrap="square" rtlCol="0">
            <a:spAutoFit/>
          </a:bodyPr>
          <a:lstStyle/>
          <a:p>
            <a:r>
              <a:rPr lang="fr-BE" sz="7200" dirty="0" smtClean="0">
                <a:latin typeface="French Script MT" panose="03020402040607040605" pitchFamily="66" charset="0"/>
              </a:rPr>
              <a:t>Gabriel </a:t>
            </a:r>
            <a:r>
              <a:rPr lang="fr-BE" sz="7200" dirty="0" err="1" smtClean="0">
                <a:latin typeface="French Script MT" panose="03020402040607040605" pitchFamily="66" charset="0"/>
              </a:rPr>
              <a:t>Lableigne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8160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7 novembre 1914</a:t>
            </a:r>
          </a:p>
          <a:p>
            <a:pPr algn="ctr"/>
            <a:r>
              <a:rPr lang="fr-BE" dirty="0" smtClean="0"/>
              <a:t>Inhumé le</a:t>
            </a:r>
          </a:p>
          <a:p>
            <a:pPr algn="ctr"/>
            <a:endParaRPr lang="fr-BE" dirty="0"/>
          </a:p>
          <a:p>
            <a:pPr algn="ctr"/>
            <a:r>
              <a:rPr lang="fr-BE" dirty="0" smtClean="0"/>
              <a:t>Régiment: 69</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54570" y="1096111"/>
            <a:ext cx="4527492" cy="1200329"/>
          </a:xfrm>
          <a:prstGeom prst="rect">
            <a:avLst/>
          </a:prstGeom>
          <a:noFill/>
        </p:spPr>
        <p:txBody>
          <a:bodyPr wrap="square" rtlCol="0">
            <a:spAutoFit/>
          </a:bodyPr>
          <a:lstStyle/>
          <a:p>
            <a:r>
              <a:rPr lang="fr-BE" sz="7200" dirty="0" smtClean="0">
                <a:latin typeface="French Script MT" panose="03020402040607040605" pitchFamily="66" charset="0"/>
              </a:rPr>
              <a:t>Léon Lallemand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91586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27 octobre 1918</a:t>
            </a:r>
          </a:p>
          <a:p>
            <a:pPr algn="ctr"/>
            <a:r>
              <a:rPr lang="fr-BE" dirty="0" smtClean="0"/>
              <a:t>Inhumé le</a:t>
            </a:r>
          </a:p>
          <a:p>
            <a:pPr algn="ctr"/>
            <a:endParaRPr lang="fr-BE" dirty="0"/>
          </a:p>
          <a:p>
            <a:pPr algn="ctr"/>
            <a:r>
              <a:rPr lang="fr-BE" dirty="0" smtClean="0"/>
              <a:t>Régiment: 68</a:t>
            </a:r>
            <a:r>
              <a:rPr lang="fr-BE" baseline="30000" dirty="0" smtClean="0"/>
              <a:t>e</a:t>
            </a:r>
            <a:r>
              <a:rPr lang="fr-BE" dirty="0" smtClean="0"/>
              <a:t> d’infanterie Territoriale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59400" y="1096111"/>
            <a:ext cx="5014916" cy="1200329"/>
          </a:xfrm>
          <a:prstGeom prst="rect">
            <a:avLst/>
          </a:prstGeom>
          <a:noFill/>
        </p:spPr>
        <p:txBody>
          <a:bodyPr wrap="square" rtlCol="0">
            <a:spAutoFit/>
          </a:bodyPr>
          <a:lstStyle/>
          <a:p>
            <a:r>
              <a:rPr lang="fr-BE" sz="7200" dirty="0" smtClean="0">
                <a:latin typeface="French Script MT" panose="03020402040607040605" pitchFamily="66" charset="0"/>
              </a:rPr>
              <a:t>Alphonse Lamotte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13803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5 avril 1918</a:t>
            </a:r>
          </a:p>
          <a:p>
            <a:pPr algn="ctr"/>
            <a:r>
              <a:rPr lang="fr-BE" dirty="0" smtClean="0"/>
              <a:t>Inhumé le</a:t>
            </a:r>
          </a:p>
          <a:p>
            <a:pPr algn="ctr"/>
            <a:endParaRPr lang="fr-BE" dirty="0"/>
          </a:p>
          <a:p>
            <a:pPr algn="ctr"/>
            <a:r>
              <a:rPr lang="fr-BE" dirty="0" smtClean="0"/>
              <a:t>Régiment: 170</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89452" y="1096111"/>
            <a:ext cx="4554811" cy="1200329"/>
          </a:xfrm>
          <a:prstGeom prst="rect">
            <a:avLst/>
          </a:prstGeom>
          <a:noFill/>
        </p:spPr>
        <p:txBody>
          <a:bodyPr wrap="square" rtlCol="0">
            <a:spAutoFit/>
          </a:bodyPr>
          <a:lstStyle/>
          <a:p>
            <a:r>
              <a:rPr lang="fr-BE" sz="7200" dirty="0" smtClean="0">
                <a:latin typeface="French Script MT" panose="03020402040607040605" pitchFamily="66" charset="0"/>
              </a:rPr>
              <a:t>Charles Lamotte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3944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15 décembre 1914</a:t>
            </a:r>
          </a:p>
          <a:p>
            <a:pPr algn="ctr"/>
            <a:r>
              <a:rPr lang="fr-BE" dirty="0" smtClean="0"/>
              <a:t>Inhumé le</a:t>
            </a:r>
          </a:p>
          <a:p>
            <a:pPr algn="ctr"/>
            <a:endParaRPr lang="fr-BE" dirty="0"/>
          </a:p>
          <a:p>
            <a:pPr algn="ctr"/>
            <a:r>
              <a:rPr lang="fr-BE" dirty="0" smtClean="0"/>
              <a:t>Régiment: 18</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546177" y="1133443"/>
            <a:ext cx="5641361" cy="1200329"/>
          </a:xfrm>
          <a:prstGeom prst="rect">
            <a:avLst/>
          </a:prstGeom>
          <a:noFill/>
        </p:spPr>
        <p:txBody>
          <a:bodyPr wrap="square" rtlCol="0">
            <a:spAutoFit/>
          </a:bodyPr>
          <a:lstStyle/>
          <a:p>
            <a:r>
              <a:rPr lang="fr-BE" sz="7200" dirty="0" smtClean="0">
                <a:latin typeface="French Script MT" panose="03020402040607040605" pitchFamily="66" charset="0"/>
              </a:rPr>
              <a:t>Christophe </a:t>
            </a:r>
            <a:r>
              <a:rPr lang="fr-BE" sz="7200" dirty="0" err="1" smtClean="0">
                <a:latin typeface="French Script MT" panose="03020402040607040605" pitchFamily="66" charset="0"/>
              </a:rPr>
              <a:t>Lapouble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72467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10 septembre 1918</a:t>
            </a:r>
          </a:p>
          <a:p>
            <a:pPr algn="ctr"/>
            <a:r>
              <a:rPr lang="fr-BE" dirty="0" smtClean="0"/>
              <a:t>Inhumé le</a:t>
            </a:r>
          </a:p>
          <a:p>
            <a:pPr algn="ctr"/>
            <a:endParaRPr lang="fr-BE" dirty="0"/>
          </a:p>
          <a:p>
            <a:pPr algn="ctr"/>
            <a:r>
              <a:rPr lang="fr-BE" dirty="0" smtClean="0"/>
              <a:t>Régiment: 62</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70602" y="1096111"/>
            <a:ext cx="4095427"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Lauilhe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64851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126</a:t>
            </a:fld>
            <a:endParaRPr lang="fr-BE" dirty="0"/>
          </a:p>
        </p:txBody>
      </p:sp>
      <p:sp>
        <p:nvSpPr>
          <p:cNvPr id="6" name="ZoneTexte 5"/>
          <p:cNvSpPr txBox="1"/>
          <p:nvPr/>
        </p:nvSpPr>
        <p:spPr>
          <a:xfrm>
            <a:off x="849086" y="2458906"/>
            <a:ext cx="493846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17 novembre 1947</a:t>
            </a:r>
          </a:p>
          <a:p>
            <a:pPr algn="ctr"/>
            <a:r>
              <a:rPr lang="fr-BE" dirty="0" smtClean="0"/>
              <a:t>Inhumé le</a:t>
            </a:r>
          </a:p>
          <a:p>
            <a:pPr algn="ctr"/>
            <a:r>
              <a:rPr lang="fr-BE" dirty="0" smtClean="0"/>
              <a:t>Epoux de Madame </a:t>
            </a:r>
            <a:r>
              <a:rPr lang="fr-BE" dirty="0" err="1" smtClean="0"/>
              <a:t>Veziers</a:t>
            </a:r>
            <a:endParaRPr lang="fr-BE" dirty="0" smtClean="0"/>
          </a:p>
          <a:p>
            <a:pPr algn="ctr"/>
            <a:endParaRPr lang="fr-BE" dirty="0"/>
          </a:p>
          <a:p>
            <a:pPr algn="ctr"/>
            <a:r>
              <a:rPr lang="fr-BE" dirty="0" smtClean="0"/>
              <a:t>Régiment: </a:t>
            </a:r>
            <a:r>
              <a:rPr lang="fr-BE" dirty="0"/>
              <a:t>?</a:t>
            </a:r>
            <a:r>
              <a:rPr lang="fr-BE" dirty="0" smtClean="0"/>
              <a:t>  </a:t>
            </a:r>
          </a:p>
          <a:p>
            <a:pPr algn="ctr"/>
            <a:r>
              <a:rPr lang="fr-BE" dirty="0" smtClean="0"/>
              <a:t>Statut: Mort pour la France</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80474" y="1096111"/>
            <a:ext cx="3875684"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Lauwers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7922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20 décembre 1917</a:t>
            </a:r>
          </a:p>
          <a:p>
            <a:pPr algn="ctr"/>
            <a:r>
              <a:rPr lang="fr-BE" dirty="0" smtClean="0"/>
              <a:t>Inhumé le</a:t>
            </a:r>
          </a:p>
          <a:p>
            <a:pPr algn="ctr"/>
            <a:endParaRPr lang="fr-BE" dirty="0"/>
          </a:p>
          <a:p>
            <a:pPr algn="ctr"/>
            <a:r>
              <a:rPr lang="fr-BE" dirty="0" smtClean="0"/>
              <a:t>Régiment: </a:t>
            </a:r>
            <a:r>
              <a:rPr lang="fr-BE" dirty="0"/>
              <a:t>?</a:t>
            </a:r>
            <a:r>
              <a:rPr lang="fr-BE" dirty="0" smtClean="0"/>
              <a:t> </a:t>
            </a:r>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08386" y="1096111"/>
            <a:ext cx="4516944"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Lebochon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53242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7 novembre 1918</a:t>
            </a:r>
          </a:p>
          <a:p>
            <a:pPr algn="ctr"/>
            <a:r>
              <a:rPr lang="fr-BE" dirty="0" smtClean="0"/>
              <a:t>Inhumé le</a:t>
            </a:r>
          </a:p>
          <a:p>
            <a:pPr algn="ctr"/>
            <a:endParaRPr lang="fr-BE" dirty="0"/>
          </a:p>
          <a:p>
            <a:pPr algn="ctr"/>
            <a:r>
              <a:rPr lang="fr-BE" dirty="0" smtClean="0"/>
              <a:t>Régiment: 21</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30.3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73948" y="1096111"/>
            <a:ext cx="4985819" cy="1200329"/>
          </a:xfrm>
          <a:prstGeom prst="rect">
            <a:avLst/>
          </a:prstGeom>
          <a:noFill/>
        </p:spPr>
        <p:txBody>
          <a:bodyPr wrap="square" rtlCol="0">
            <a:spAutoFit/>
          </a:bodyPr>
          <a:lstStyle/>
          <a:p>
            <a:r>
              <a:rPr lang="fr-BE" sz="7200" dirty="0" smtClean="0">
                <a:latin typeface="French Script MT" panose="03020402040607040605" pitchFamily="66" charset="0"/>
              </a:rPr>
              <a:t>Maurice Lecomte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18649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4 septembre 1914</a:t>
            </a:r>
          </a:p>
          <a:p>
            <a:pPr algn="ctr"/>
            <a:r>
              <a:rPr lang="fr-BE" dirty="0" smtClean="0"/>
              <a:t>Inhumé le</a:t>
            </a:r>
          </a:p>
          <a:p>
            <a:pPr algn="ctr"/>
            <a:endParaRPr lang="fr-BE" dirty="0"/>
          </a:p>
          <a:p>
            <a:pPr algn="ctr"/>
            <a:r>
              <a:rPr lang="fr-BE" dirty="0" smtClean="0"/>
              <a:t>Régiment: 26</a:t>
            </a:r>
            <a:r>
              <a:rPr lang="fr-BE" baseline="30000" dirty="0" smtClean="0"/>
              <a:t>e</a:t>
            </a:r>
            <a:r>
              <a:rPr lang="fr-BE" dirty="0" smtClean="0"/>
              <a:t> d’infanterie Territoriale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38421" y="1097348"/>
            <a:ext cx="4359789" cy="1200329"/>
          </a:xfrm>
          <a:prstGeom prst="rect">
            <a:avLst/>
          </a:prstGeom>
          <a:noFill/>
        </p:spPr>
        <p:txBody>
          <a:bodyPr wrap="square" rtlCol="0">
            <a:spAutoFit/>
          </a:bodyPr>
          <a:lstStyle/>
          <a:p>
            <a:r>
              <a:rPr lang="fr-BE" sz="7200" dirty="0" smtClean="0">
                <a:latin typeface="French Script MT" panose="03020402040607040605" pitchFamily="66" charset="0"/>
              </a:rPr>
              <a:t>Victor Lefeuvre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01190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91114" y="1081879"/>
            <a:ext cx="4254403" cy="1200329"/>
          </a:xfrm>
          <a:prstGeom prst="rect">
            <a:avLst/>
          </a:prstGeom>
          <a:noFill/>
        </p:spPr>
        <p:txBody>
          <a:bodyPr wrap="square" rtlCol="0">
            <a:spAutoFit/>
          </a:bodyPr>
          <a:lstStyle/>
          <a:p>
            <a:r>
              <a:rPr lang="fr-BE" sz="7200" dirty="0" smtClean="0">
                <a:latin typeface="French Script MT" panose="03020402040607040605" pitchFamily="66" charset="0"/>
              </a:rPr>
              <a:t>Leone </a:t>
            </a:r>
            <a:r>
              <a:rPr lang="fr-BE" sz="7200" dirty="0" err="1" smtClean="0">
                <a:latin typeface="French Script MT" panose="03020402040607040605" pitchFamily="66" charset="0"/>
              </a:rPr>
              <a:t>Boccani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213907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15 octobre 1914</a:t>
            </a:r>
          </a:p>
          <a:p>
            <a:pPr algn="ctr"/>
            <a:r>
              <a:rPr lang="fr-BE" dirty="0" smtClean="0"/>
              <a:t>Inhumé le</a:t>
            </a:r>
          </a:p>
          <a:p>
            <a:pPr algn="ctr"/>
            <a:endParaRPr lang="fr-BE" dirty="0"/>
          </a:p>
          <a:p>
            <a:pPr algn="ctr"/>
            <a:r>
              <a:rPr lang="fr-BE" dirty="0" smtClean="0"/>
              <a:t>Régiment: 202</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75139" y="1096111"/>
            <a:ext cx="4486353" cy="1200329"/>
          </a:xfrm>
          <a:prstGeom prst="rect">
            <a:avLst/>
          </a:prstGeom>
          <a:noFill/>
        </p:spPr>
        <p:txBody>
          <a:bodyPr wrap="square" rtlCol="0">
            <a:spAutoFit/>
          </a:bodyPr>
          <a:lstStyle/>
          <a:p>
            <a:r>
              <a:rPr lang="fr-BE" sz="7200" dirty="0" smtClean="0">
                <a:latin typeface="French Script MT" panose="03020402040607040605" pitchFamily="66" charset="0"/>
              </a:rPr>
              <a:t>Ernest Legendre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7837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13 octobre 1914</a:t>
            </a:r>
          </a:p>
          <a:p>
            <a:pPr algn="ctr"/>
            <a:r>
              <a:rPr lang="fr-BE" dirty="0" smtClean="0"/>
              <a:t>Inhumé le</a:t>
            </a:r>
          </a:p>
          <a:p>
            <a:pPr algn="ctr"/>
            <a:endParaRPr lang="fr-BE" dirty="0"/>
          </a:p>
          <a:p>
            <a:pPr algn="ctr"/>
            <a:r>
              <a:rPr lang="fr-BE" dirty="0" smtClean="0"/>
              <a:t>Régiment: 124</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85664" y="1096111"/>
            <a:ext cx="3665303" cy="1200329"/>
          </a:xfrm>
          <a:prstGeom prst="rect">
            <a:avLst/>
          </a:prstGeom>
          <a:noFill/>
        </p:spPr>
        <p:txBody>
          <a:bodyPr wrap="square" rtlCol="0">
            <a:spAutoFit/>
          </a:bodyPr>
          <a:lstStyle/>
          <a:p>
            <a:r>
              <a:rPr lang="fr-BE" sz="7200" dirty="0" smtClean="0">
                <a:latin typeface="French Script MT" panose="03020402040607040605" pitchFamily="66" charset="0"/>
              </a:rPr>
              <a:t>Eugène Léon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3087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 novembre 1918</a:t>
            </a:r>
          </a:p>
          <a:p>
            <a:pPr algn="ctr"/>
            <a:r>
              <a:rPr lang="fr-BE" dirty="0" smtClean="0"/>
              <a:t>Inhumé le</a:t>
            </a:r>
          </a:p>
          <a:p>
            <a:pPr algn="ctr"/>
            <a:endParaRPr lang="fr-BE" dirty="0"/>
          </a:p>
          <a:p>
            <a:pPr algn="ctr"/>
            <a:r>
              <a:rPr lang="fr-BE" dirty="0" smtClean="0"/>
              <a:t>Régiment: 62</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698321" y="1096111"/>
            <a:ext cx="5239989" cy="1200329"/>
          </a:xfrm>
          <a:prstGeom prst="rect">
            <a:avLst/>
          </a:prstGeom>
          <a:noFill/>
        </p:spPr>
        <p:txBody>
          <a:bodyPr wrap="square" rtlCol="0">
            <a:spAutoFit/>
          </a:bodyPr>
          <a:lstStyle/>
          <a:p>
            <a:r>
              <a:rPr lang="fr-BE" sz="7200" dirty="0" smtClean="0">
                <a:latin typeface="French Script MT" panose="03020402040607040605" pitchFamily="66" charset="0"/>
              </a:rPr>
              <a:t>François Le Roux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51773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16 avril 1918</a:t>
            </a:r>
          </a:p>
          <a:p>
            <a:pPr algn="ctr"/>
            <a:r>
              <a:rPr lang="fr-BE" dirty="0" smtClean="0"/>
              <a:t>Inhumé le</a:t>
            </a:r>
          </a:p>
          <a:p>
            <a:pPr algn="ctr"/>
            <a:endParaRPr lang="fr-BE" dirty="0"/>
          </a:p>
          <a:p>
            <a:pPr algn="ctr"/>
            <a:r>
              <a:rPr lang="fr-BE" dirty="0" smtClean="0"/>
              <a:t>Régiment: 155</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19028" y="1109380"/>
            <a:ext cx="4598575"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Leullier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42712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15 novembre 1914</a:t>
            </a:r>
          </a:p>
          <a:p>
            <a:pPr algn="ctr"/>
            <a:r>
              <a:rPr lang="fr-BE" dirty="0" smtClean="0"/>
              <a:t>Inhumé le</a:t>
            </a:r>
          </a:p>
          <a:p>
            <a:pPr algn="ctr"/>
            <a:endParaRPr lang="fr-BE" dirty="0"/>
          </a:p>
          <a:p>
            <a:pPr algn="ctr"/>
            <a:r>
              <a:rPr lang="fr-BE" dirty="0" smtClean="0"/>
              <a:t>Régiment: 12</a:t>
            </a:r>
            <a:r>
              <a:rPr lang="fr-BE" baseline="30000" dirty="0" smtClean="0"/>
              <a:t>e</a:t>
            </a:r>
            <a:r>
              <a:rPr lang="fr-BE" dirty="0" smtClean="0"/>
              <a:t> d’Infanterie Territoriale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14709" y="1121411"/>
            <a:ext cx="4407214"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Lignier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04492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4 novembre 1918</a:t>
            </a:r>
          </a:p>
          <a:p>
            <a:pPr algn="ctr"/>
            <a:r>
              <a:rPr lang="fr-BE" dirty="0" smtClean="0"/>
              <a:t>Inhumé le</a:t>
            </a:r>
          </a:p>
          <a:p>
            <a:pPr algn="ctr"/>
            <a:endParaRPr lang="fr-BE" dirty="0"/>
          </a:p>
          <a:p>
            <a:pPr algn="ctr"/>
            <a:r>
              <a:rPr lang="fr-BE" dirty="0" smtClean="0"/>
              <a:t>Régiment: 2</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03596" y="1096111"/>
            <a:ext cx="3926523" cy="1200329"/>
          </a:xfrm>
          <a:prstGeom prst="rect">
            <a:avLst/>
          </a:prstGeom>
          <a:noFill/>
        </p:spPr>
        <p:txBody>
          <a:bodyPr wrap="square" rtlCol="0">
            <a:spAutoFit/>
          </a:bodyPr>
          <a:lstStyle/>
          <a:p>
            <a:r>
              <a:rPr lang="fr-BE" sz="7200" dirty="0" smtClean="0">
                <a:latin typeface="French Script MT" panose="03020402040607040605" pitchFamily="66" charset="0"/>
              </a:rPr>
              <a:t>Jules Martin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4286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27 septembre 1914</a:t>
            </a:r>
          </a:p>
          <a:p>
            <a:pPr algn="ctr"/>
            <a:r>
              <a:rPr lang="fr-BE" dirty="0" smtClean="0"/>
              <a:t>Inhumé le</a:t>
            </a:r>
          </a:p>
          <a:p>
            <a:pPr algn="ctr"/>
            <a:endParaRPr lang="fr-BE" dirty="0"/>
          </a:p>
          <a:p>
            <a:pPr algn="ctr"/>
            <a:r>
              <a:rPr lang="fr-BE" dirty="0" smtClean="0"/>
              <a:t>Régiment: 4</a:t>
            </a:r>
            <a:r>
              <a:rPr lang="fr-BE" baseline="30000" dirty="0" smtClean="0"/>
              <a:t>e</a:t>
            </a:r>
            <a:r>
              <a:rPr lang="fr-BE" dirty="0" smtClean="0"/>
              <a:t> Zouaves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33913" y="1096111"/>
            <a:ext cx="4665890" cy="1200329"/>
          </a:xfrm>
          <a:prstGeom prst="rect">
            <a:avLst/>
          </a:prstGeom>
          <a:noFill/>
        </p:spPr>
        <p:txBody>
          <a:bodyPr wrap="square" rtlCol="0">
            <a:spAutoFit/>
          </a:bodyPr>
          <a:lstStyle/>
          <a:p>
            <a:r>
              <a:rPr lang="fr-BE" sz="7200" dirty="0" smtClean="0">
                <a:latin typeface="French Script MT" panose="03020402040607040605" pitchFamily="66" charset="0"/>
              </a:rPr>
              <a:t>Julien </a:t>
            </a:r>
            <a:r>
              <a:rPr lang="fr-BE" sz="7200" dirty="0" err="1" smtClean="0">
                <a:latin typeface="French Script MT" panose="03020402040607040605" pitchFamily="66" charset="0"/>
              </a:rPr>
              <a:t>Miamme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12925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24 octobre 1914</a:t>
            </a:r>
          </a:p>
          <a:p>
            <a:pPr algn="ctr"/>
            <a:r>
              <a:rPr lang="fr-BE" dirty="0" smtClean="0"/>
              <a:t>Inhumé le</a:t>
            </a:r>
          </a:p>
          <a:p>
            <a:pPr algn="ctr"/>
            <a:endParaRPr lang="fr-BE" dirty="0"/>
          </a:p>
          <a:p>
            <a:pPr algn="ctr"/>
            <a:r>
              <a:rPr lang="fr-BE" dirty="0" smtClean="0"/>
              <a:t>Régiment: 22</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04893" y="1096111"/>
            <a:ext cx="3826845"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Miard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21659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27 octobre 1918</a:t>
            </a:r>
          </a:p>
          <a:p>
            <a:pPr algn="ctr"/>
            <a:r>
              <a:rPr lang="fr-BE" dirty="0" smtClean="0"/>
              <a:t>Inhumé le</a:t>
            </a:r>
          </a:p>
          <a:p>
            <a:pPr algn="ctr"/>
            <a:endParaRPr lang="fr-BE" dirty="0"/>
          </a:p>
          <a:p>
            <a:pPr algn="ctr"/>
            <a:r>
              <a:rPr lang="fr-BE" dirty="0" smtClean="0"/>
              <a:t>Régiment: 214</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11886" y="1096111"/>
            <a:ext cx="3612859"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Nanot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7337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11 décembre 1918</a:t>
            </a:r>
          </a:p>
          <a:p>
            <a:pPr algn="ctr"/>
            <a:r>
              <a:rPr lang="fr-BE" dirty="0" smtClean="0"/>
              <a:t>Inhumé le</a:t>
            </a:r>
          </a:p>
          <a:p>
            <a:pPr algn="ctr"/>
            <a:endParaRPr lang="fr-BE" dirty="0"/>
          </a:p>
          <a:p>
            <a:pPr algn="ctr"/>
            <a:r>
              <a:rPr lang="fr-BE" dirty="0" smtClean="0"/>
              <a:t>Régiment: 252</a:t>
            </a:r>
            <a:r>
              <a:rPr lang="fr-BE" baseline="30000" dirty="0" smtClean="0"/>
              <a:t>e</a:t>
            </a:r>
            <a:r>
              <a:rPr lang="fr-BE" dirty="0" smtClean="0"/>
              <a:t> d’Artillerie  </a:t>
            </a:r>
          </a:p>
          <a:p>
            <a:pPr algn="ctr"/>
            <a:r>
              <a:rPr lang="fr-BE" dirty="0" smtClean="0"/>
              <a:t>Statut: Brigadier</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30.1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95285" y="1096111"/>
            <a:ext cx="3646061"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Pessiot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77697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478987" y="1096111"/>
            <a:ext cx="5775743" cy="1200329"/>
          </a:xfrm>
          <a:prstGeom prst="rect">
            <a:avLst/>
          </a:prstGeom>
          <a:noFill/>
        </p:spPr>
        <p:txBody>
          <a:bodyPr wrap="square" rtlCol="0">
            <a:spAutoFit/>
          </a:bodyPr>
          <a:lstStyle/>
          <a:p>
            <a:r>
              <a:rPr lang="fr-BE" sz="7200" dirty="0" smtClean="0">
                <a:latin typeface="French Script MT" panose="03020402040607040605" pitchFamily="66" charset="0"/>
              </a:rPr>
              <a:t>Francesco Bordonaro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908421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3 mars 1919</a:t>
            </a:r>
          </a:p>
          <a:p>
            <a:pPr algn="ctr"/>
            <a:r>
              <a:rPr lang="fr-BE" dirty="0" smtClean="0"/>
              <a:t>Inhumé le</a:t>
            </a:r>
          </a:p>
          <a:p>
            <a:pPr algn="ctr"/>
            <a:endParaRPr lang="fr-BE" dirty="0"/>
          </a:p>
          <a:p>
            <a:pPr algn="ctr"/>
            <a:r>
              <a:rPr lang="fr-BE" dirty="0" smtClean="0"/>
              <a:t>Régiment: </a:t>
            </a:r>
            <a:r>
              <a:rPr lang="fr-BE" dirty="0"/>
              <a:t>7</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23746" y="1096111"/>
            <a:ext cx="5086224" cy="1200329"/>
          </a:xfrm>
          <a:prstGeom prst="rect">
            <a:avLst/>
          </a:prstGeom>
          <a:noFill/>
        </p:spPr>
        <p:txBody>
          <a:bodyPr wrap="square" rtlCol="0">
            <a:spAutoFit/>
          </a:bodyPr>
          <a:lstStyle/>
          <a:p>
            <a:r>
              <a:rPr lang="fr-BE" sz="7200" dirty="0" smtClean="0">
                <a:latin typeface="French Script MT" panose="03020402040607040605" pitchFamily="66" charset="0"/>
              </a:rPr>
              <a:t>Raymond Poisson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64639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11 décembre 1918</a:t>
            </a:r>
          </a:p>
          <a:p>
            <a:pPr algn="ctr"/>
            <a:r>
              <a:rPr lang="fr-BE" dirty="0" smtClean="0"/>
              <a:t>Inhumé le</a:t>
            </a:r>
          </a:p>
          <a:p>
            <a:pPr algn="ctr"/>
            <a:endParaRPr lang="fr-BE" dirty="0"/>
          </a:p>
          <a:p>
            <a:pPr algn="ctr"/>
            <a:r>
              <a:rPr lang="fr-BE" dirty="0" smtClean="0"/>
              <a:t>Régiment: 127</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a:t>
            </a:r>
            <a:r>
              <a:rPr lang="fr-BE" dirty="0"/>
              <a:t>2</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692631" y="1096111"/>
            <a:ext cx="5348454" cy="1200329"/>
          </a:xfrm>
          <a:prstGeom prst="rect">
            <a:avLst/>
          </a:prstGeom>
          <a:noFill/>
        </p:spPr>
        <p:txBody>
          <a:bodyPr wrap="square" rtlCol="0">
            <a:spAutoFit/>
          </a:bodyPr>
          <a:lstStyle/>
          <a:p>
            <a:r>
              <a:rPr lang="fr-BE" sz="7200" dirty="0" smtClean="0">
                <a:latin typeface="French Script MT" panose="03020402040607040605" pitchFamily="66" charset="0"/>
              </a:rPr>
              <a:t>Auguste </a:t>
            </a:r>
            <a:r>
              <a:rPr lang="fr-BE" sz="7200" dirty="0" err="1" smtClean="0">
                <a:latin typeface="French Script MT" panose="03020402040607040605" pitchFamily="66" charset="0"/>
              </a:rPr>
              <a:t>Poulvelarie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94716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31 octobre 1918</a:t>
            </a:r>
          </a:p>
          <a:p>
            <a:pPr algn="ctr"/>
            <a:r>
              <a:rPr lang="fr-BE" dirty="0" smtClean="0"/>
              <a:t>Inhumé le</a:t>
            </a:r>
          </a:p>
          <a:p>
            <a:pPr algn="ctr"/>
            <a:endParaRPr lang="fr-BE" dirty="0"/>
          </a:p>
          <a:p>
            <a:pPr algn="ctr"/>
            <a:r>
              <a:rPr lang="fr-BE" dirty="0" smtClean="0"/>
              <a:t>Régiment: 7</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43829" y="1096111"/>
            <a:ext cx="3948973"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Praud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4192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8 décembre 1918</a:t>
            </a:r>
          </a:p>
          <a:p>
            <a:pPr algn="ctr"/>
            <a:r>
              <a:rPr lang="fr-BE" dirty="0" smtClean="0"/>
              <a:t>Inhumé le</a:t>
            </a:r>
          </a:p>
          <a:p>
            <a:pPr algn="ctr"/>
            <a:endParaRPr lang="fr-BE" dirty="0"/>
          </a:p>
          <a:p>
            <a:pPr algn="ctr"/>
            <a:r>
              <a:rPr lang="fr-BE" dirty="0" smtClean="0"/>
              <a:t>Régiment: 344</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02845" y="1096111"/>
            <a:ext cx="3630942" cy="1200329"/>
          </a:xfrm>
          <a:prstGeom prst="rect">
            <a:avLst/>
          </a:prstGeom>
          <a:noFill/>
        </p:spPr>
        <p:txBody>
          <a:bodyPr wrap="square" rtlCol="0">
            <a:spAutoFit/>
          </a:bodyPr>
          <a:lstStyle/>
          <a:p>
            <a:r>
              <a:rPr lang="fr-BE" sz="7200" dirty="0" smtClean="0">
                <a:latin typeface="French Script MT" panose="03020402040607040605" pitchFamily="66" charset="0"/>
              </a:rPr>
              <a:t>Pierre Privat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9068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12 juillet 1918</a:t>
            </a:r>
          </a:p>
          <a:p>
            <a:pPr algn="ctr"/>
            <a:r>
              <a:rPr lang="fr-BE" dirty="0" smtClean="0"/>
              <a:t>Inhumé le</a:t>
            </a:r>
          </a:p>
          <a:p>
            <a:pPr algn="ctr"/>
            <a:endParaRPr lang="fr-BE" dirty="0"/>
          </a:p>
          <a:p>
            <a:pPr algn="ctr"/>
            <a:r>
              <a:rPr lang="fr-BE" dirty="0" smtClean="0"/>
              <a:t>Régiment: </a:t>
            </a:r>
            <a:r>
              <a:rPr lang="fr-BE" dirty="0"/>
              <a:t>7</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49695" y="1096111"/>
            <a:ext cx="3537241"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Puren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0791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25 juillet 1918</a:t>
            </a:r>
          </a:p>
          <a:p>
            <a:pPr algn="ctr"/>
            <a:r>
              <a:rPr lang="fr-BE" dirty="0" smtClean="0"/>
              <a:t>Inhumé le</a:t>
            </a:r>
          </a:p>
          <a:p>
            <a:pPr algn="ctr"/>
            <a:endParaRPr lang="fr-BE" dirty="0"/>
          </a:p>
          <a:p>
            <a:pPr algn="ctr"/>
            <a:r>
              <a:rPr lang="fr-BE" dirty="0" smtClean="0"/>
              <a:t>Régiment: </a:t>
            </a:r>
            <a:r>
              <a:rPr lang="fr-BE" dirty="0"/>
              <a:t>7</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15920" y="1092765"/>
            <a:ext cx="4404791" cy="1200329"/>
          </a:xfrm>
          <a:prstGeom prst="rect">
            <a:avLst/>
          </a:prstGeom>
          <a:noFill/>
        </p:spPr>
        <p:txBody>
          <a:bodyPr wrap="square" rtlCol="0">
            <a:spAutoFit/>
          </a:bodyPr>
          <a:lstStyle/>
          <a:p>
            <a:r>
              <a:rPr lang="fr-BE" sz="7200" dirty="0" smtClean="0">
                <a:latin typeface="French Script MT" panose="03020402040607040605" pitchFamily="66" charset="0"/>
              </a:rPr>
              <a:t>Abel </a:t>
            </a:r>
            <a:r>
              <a:rPr lang="fr-BE" sz="7200" dirty="0" err="1" smtClean="0">
                <a:latin typeface="French Script MT" panose="03020402040607040605" pitchFamily="66" charset="0"/>
              </a:rPr>
              <a:t>Remignon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5651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25 mars 1919</a:t>
            </a:r>
          </a:p>
          <a:p>
            <a:pPr algn="ctr"/>
            <a:r>
              <a:rPr lang="fr-BE" dirty="0" smtClean="0"/>
              <a:t>Inhumé le</a:t>
            </a:r>
          </a:p>
          <a:p>
            <a:pPr algn="ctr"/>
            <a:endParaRPr lang="fr-BE" dirty="0"/>
          </a:p>
          <a:p>
            <a:pPr algn="ctr"/>
            <a:r>
              <a:rPr lang="fr-BE" dirty="0" smtClean="0"/>
              <a:t>Régiment: 73</a:t>
            </a:r>
            <a:r>
              <a:rPr lang="fr-BE" baseline="30000" dirty="0" smtClean="0"/>
              <a:t>e</a:t>
            </a:r>
            <a:r>
              <a:rPr lang="fr-BE" dirty="0" smtClean="0"/>
              <a:t> d’Infanterie Territoriale  </a:t>
            </a:r>
          </a:p>
          <a:p>
            <a:pPr algn="ctr"/>
            <a:r>
              <a:rPr lang="fr-BE" dirty="0" smtClean="0"/>
              <a:t>Statut: Adjudant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44846" y="1096111"/>
            <a:ext cx="4146939" cy="1200329"/>
          </a:xfrm>
          <a:prstGeom prst="rect">
            <a:avLst/>
          </a:prstGeom>
          <a:noFill/>
        </p:spPr>
        <p:txBody>
          <a:bodyPr wrap="square" rtlCol="0">
            <a:spAutoFit/>
          </a:bodyPr>
          <a:lstStyle/>
          <a:p>
            <a:r>
              <a:rPr lang="fr-BE" sz="7200" dirty="0" smtClean="0">
                <a:latin typeface="French Script MT" panose="03020402040607040605" pitchFamily="66" charset="0"/>
              </a:rPr>
              <a:t>Louis Roussel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06803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17 novembre 1918</a:t>
            </a:r>
          </a:p>
          <a:p>
            <a:pPr algn="ctr"/>
            <a:r>
              <a:rPr lang="fr-BE" dirty="0" smtClean="0"/>
              <a:t>Inhumé le</a:t>
            </a:r>
          </a:p>
          <a:p>
            <a:pPr algn="ctr"/>
            <a:endParaRPr lang="fr-BE" dirty="0"/>
          </a:p>
          <a:p>
            <a:pPr algn="ctr"/>
            <a:r>
              <a:rPr lang="fr-BE" dirty="0" smtClean="0"/>
              <a:t>Régiment: 333</a:t>
            </a:r>
            <a:r>
              <a:rPr lang="fr-BE" baseline="30000" dirty="0" smtClean="0"/>
              <a:t>e</a:t>
            </a:r>
            <a:r>
              <a:rPr lang="fr-BE" dirty="0" smtClean="0"/>
              <a:t> d’Infanterie  </a:t>
            </a:r>
          </a:p>
          <a:p>
            <a:pPr algn="ctr"/>
            <a:r>
              <a:rPr lang="fr-BE" dirty="0" smtClean="0"/>
              <a:t>Statut: Caporal</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05996" y="1096111"/>
            <a:ext cx="4824640" cy="1200329"/>
          </a:xfrm>
          <a:prstGeom prst="rect">
            <a:avLst/>
          </a:prstGeom>
          <a:noFill/>
        </p:spPr>
        <p:txBody>
          <a:bodyPr wrap="square" rtlCol="0">
            <a:spAutoFit/>
          </a:bodyPr>
          <a:lstStyle/>
          <a:p>
            <a:r>
              <a:rPr lang="fr-BE" sz="7200" dirty="0" smtClean="0">
                <a:latin typeface="French Script MT" panose="03020402040607040605" pitchFamily="66" charset="0"/>
              </a:rPr>
              <a:t>Jean-Marc Turc</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22776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14 octobre 1914</a:t>
            </a:r>
          </a:p>
          <a:p>
            <a:pPr algn="ctr"/>
            <a:r>
              <a:rPr lang="fr-BE" dirty="0" smtClean="0"/>
              <a:t>Inhumé le</a:t>
            </a:r>
          </a:p>
          <a:p>
            <a:pPr algn="ctr"/>
            <a:endParaRPr lang="fr-BE" dirty="0"/>
          </a:p>
          <a:p>
            <a:pPr algn="ctr"/>
            <a:r>
              <a:rPr lang="fr-BE" dirty="0" smtClean="0"/>
              <a:t>Régiment: 31</a:t>
            </a:r>
            <a:r>
              <a:rPr lang="fr-BE" baseline="30000" dirty="0" smtClean="0"/>
              <a:t>e</a:t>
            </a:r>
            <a:r>
              <a:rPr lang="fr-BE" dirty="0" smtClean="0"/>
              <a:t> d’Infanterie Coloniale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06334" y="1096111"/>
            <a:ext cx="4423963" cy="1200329"/>
          </a:xfrm>
          <a:prstGeom prst="rect">
            <a:avLst/>
          </a:prstGeom>
          <a:noFill/>
        </p:spPr>
        <p:txBody>
          <a:bodyPr wrap="square" rtlCol="0">
            <a:spAutoFit/>
          </a:bodyPr>
          <a:lstStyle/>
          <a:p>
            <a:r>
              <a:rPr lang="fr-BE" sz="7200" dirty="0" smtClean="0">
                <a:latin typeface="French Script MT" panose="03020402040607040605" pitchFamily="66" charset="0"/>
              </a:rPr>
              <a:t>Charles Vernier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8350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149</a:t>
            </a:fld>
            <a:endParaRPr lang="fr-BE" dirty="0"/>
          </a:p>
        </p:txBody>
      </p:sp>
      <p:sp>
        <p:nvSpPr>
          <p:cNvPr id="6" name="ZoneTexte 5"/>
          <p:cNvSpPr txBox="1"/>
          <p:nvPr/>
        </p:nvSpPr>
        <p:spPr>
          <a:xfrm>
            <a:off x="849086" y="2501629"/>
            <a:ext cx="493846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8 septembre 1947</a:t>
            </a:r>
          </a:p>
          <a:p>
            <a:pPr algn="ctr"/>
            <a:r>
              <a:rPr lang="fr-BE" dirty="0" smtClean="0"/>
              <a:t>Inhumé le</a:t>
            </a:r>
          </a:p>
          <a:p>
            <a:pPr algn="ctr"/>
            <a:r>
              <a:rPr lang="fr-BE" dirty="0" smtClean="0"/>
              <a:t>Epouse de Monsieur </a:t>
            </a:r>
            <a:r>
              <a:rPr lang="fr-BE" dirty="0" err="1" smtClean="0"/>
              <a:t>Lauwers</a:t>
            </a:r>
            <a:endParaRPr lang="fr-BE" dirty="0" smtClean="0"/>
          </a:p>
          <a:p>
            <a:pPr algn="ctr"/>
            <a:endParaRPr lang="fr-BE" dirty="0"/>
          </a:p>
          <a:p>
            <a:pPr algn="ctr"/>
            <a:r>
              <a:rPr lang="fr-BE" dirty="0" smtClean="0"/>
              <a:t>Régiment: </a:t>
            </a:r>
            <a:r>
              <a:rPr lang="fr-BE" dirty="0"/>
              <a:t>?</a:t>
            </a:r>
            <a:r>
              <a:rPr lang="fr-BE" dirty="0" smtClean="0"/>
              <a:t>  </a:t>
            </a:r>
          </a:p>
          <a:p>
            <a:pPr algn="ctr"/>
            <a:r>
              <a:rPr lang="fr-BE" dirty="0" smtClean="0"/>
              <a:t>Statut: Morte pour la France</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92259" y="1096111"/>
            <a:ext cx="4949198" cy="1200329"/>
          </a:xfrm>
          <a:prstGeom prst="rect">
            <a:avLst/>
          </a:prstGeom>
          <a:noFill/>
        </p:spPr>
        <p:txBody>
          <a:bodyPr wrap="square" rtlCol="0">
            <a:spAutoFit/>
          </a:bodyPr>
          <a:lstStyle/>
          <a:p>
            <a:r>
              <a:rPr lang="fr-BE" sz="7200" dirty="0" smtClean="0">
                <a:latin typeface="French Script MT" panose="03020402040607040605" pitchFamily="66" charset="0"/>
              </a:rPr>
              <a:t>Joséphine </a:t>
            </a:r>
            <a:r>
              <a:rPr lang="fr-BE" sz="7200" dirty="0" err="1" smtClean="0">
                <a:latin typeface="French Script MT" panose="03020402040607040605" pitchFamily="66" charset="0"/>
              </a:rPr>
              <a:t>Véziers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57962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46899" y="1096111"/>
            <a:ext cx="3942833" cy="1200329"/>
          </a:xfrm>
          <a:prstGeom prst="rect">
            <a:avLst/>
          </a:prstGeom>
          <a:noFill/>
        </p:spPr>
        <p:txBody>
          <a:bodyPr wrap="square" rtlCol="0">
            <a:spAutoFit/>
          </a:bodyPr>
          <a:lstStyle/>
          <a:p>
            <a:r>
              <a:rPr lang="fr-BE" sz="7200" dirty="0" smtClean="0">
                <a:latin typeface="French Script MT" panose="03020402040607040605" pitchFamily="66" charset="0"/>
              </a:rPr>
              <a:t>Nicola </a:t>
            </a:r>
            <a:r>
              <a:rPr lang="fr-BE" sz="7200" dirty="0" err="1" smtClean="0">
                <a:latin typeface="French Script MT" panose="03020402040607040605" pitchFamily="66" charset="0"/>
              </a:rPr>
              <a:t>Braci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911132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29 octobre 1918</a:t>
            </a:r>
          </a:p>
          <a:p>
            <a:pPr algn="ctr"/>
            <a:r>
              <a:rPr lang="fr-BE" dirty="0" smtClean="0"/>
              <a:t>Inhumé le</a:t>
            </a:r>
          </a:p>
          <a:p>
            <a:pPr algn="ctr"/>
            <a:endParaRPr lang="fr-BE" dirty="0"/>
          </a:p>
          <a:p>
            <a:pPr algn="ctr"/>
            <a:r>
              <a:rPr lang="fr-BE" dirty="0" smtClean="0"/>
              <a:t>Régiment: 62</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90926" y="1096111"/>
            <a:ext cx="3454780"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Vitet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3604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9 octobre 1914</a:t>
            </a:r>
          </a:p>
          <a:p>
            <a:pPr algn="ctr"/>
            <a:r>
              <a:rPr lang="fr-BE" dirty="0" smtClean="0"/>
              <a:t>Inhumé le</a:t>
            </a:r>
          </a:p>
          <a:p>
            <a:pPr algn="ctr"/>
            <a:endParaRPr lang="fr-BE" dirty="0"/>
          </a:p>
          <a:p>
            <a:pPr algn="ctr"/>
            <a:r>
              <a:rPr lang="fr-BE" dirty="0" smtClean="0"/>
              <a:t>Régiment: 2</a:t>
            </a:r>
            <a:r>
              <a:rPr lang="fr-BE" baseline="30000" dirty="0" smtClean="0"/>
              <a:t>e</a:t>
            </a:r>
            <a:r>
              <a:rPr lang="fr-BE" dirty="0" smtClean="0"/>
              <a:t> Dragons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89204" y="1096111"/>
            <a:ext cx="4355307" cy="1200329"/>
          </a:xfrm>
          <a:prstGeom prst="rect">
            <a:avLst/>
          </a:prstGeom>
          <a:noFill/>
        </p:spPr>
        <p:txBody>
          <a:bodyPr wrap="square" rtlCol="0">
            <a:spAutoFit/>
          </a:bodyPr>
          <a:lstStyle/>
          <a:p>
            <a:r>
              <a:rPr lang="fr-BE" sz="7200" dirty="0" smtClean="0">
                <a:latin typeface="French Script MT" panose="03020402040607040605" pitchFamily="66" charset="0"/>
              </a:rPr>
              <a:t>Léon Vuillemin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38888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27 janvier 1918</a:t>
            </a:r>
          </a:p>
          <a:p>
            <a:pPr algn="ctr"/>
            <a:r>
              <a:rPr lang="fr-BE" dirty="0" smtClean="0"/>
              <a:t>Inhumé le</a:t>
            </a:r>
          </a:p>
          <a:p>
            <a:pPr algn="ctr"/>
            <a:endParaRPr lang="fr-BE" dirty="0"/>
          </a:p>
          <a:p>
            <a:pPr algn="ctr"/>
            <a:r>
              <a:rPr lang="fr-BE" dirty="0" smtClean="0"/>
              <a:t>Régiment: </a:t>
            </a:r>
            <a:r>
              <a:rPr lang="fr-BE" dirty="0"/>
              <a:t>?</a:t>
            </a:r>
            <a:r>
              <a:rPr lang="fr-BE" dirty="0" smtClean="0"/>
              <a:t>  </a:t>
            </a:r>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92259" y="1096111"/>
            <a:ext cx="4949198"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Willenawe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1700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153</a:t>
            </a:fld>
            <a:endParaRPr lang="fr-BE" dirty="0"/>
          </a:p>
        </p:txBody>
      </p:sp>
      <p:sp>
        <p:nvSpPr>
          <p:cNvPr id="6" name="Titre 1"/>
          <p:cNvSpPr txBox="1">
            <a:spLocks/>
          </p:cNvSpPr>
          <p:nvPr/>
        </p:nvSpPr>
        <p:spPr>
          <a:xfrm rot="16200000">
            <a:off x="-615610" y="3249385"/>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163 - 3</a:t>
            </a:r>
            <a:endParaRPr lang="fr-BE" dirty="0">
              <a:latin typeface="Blackadder ITC" panose="04020505051007020D02" pitchFamily="82"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4873" y="1250474"/>
            <a:ext cx="840899" cy="63067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385" y="5452359"/>
            <a:ext cx="846387" cy="634791"/>
          </a:xfrm>
          <a:prstGeom prst="rect">
            <a:avLst/>
          </a:prstGeom>
        </p:spPr>
      </p:pic>
      <p:pic>
        <p:nvPicPr>
          <p:cNvPr id="8" name="Image 7"/>
          <p:cNvPicPr>
            <a:picLocks noChangeAspect="1"/>
          </p:cNvPicPr>
          <p:nvPr/>
        </p:nvPicPr>
        <p:blipFill>
          <a:blip r:embed="rId4"/>
          <a:stretch>
            <a:fillRect/>
          </a:stretch>
        </p:blipFill>
        <p:spPr>
          <a:xfrm>
            <a:off x="3976962" y="292556"/>
            <a:ext cx="5793031" cy="6338201"/>
          </a:xfrm>
          <a:prstGeom prst="rect">
            <a:avLst/>
          </a:prstGeom>
        </p:spPr>
      </p:pic>
      <p:sp>
        <p:nvSpPr>
          <p:cNvPr id="2" name="Rectangle 1"/>
          <p:cNvSpPr/>
          <p:nvPr/>
        </p:nvSpPr>
        <p:spPr>
          <a:xfrm rot="16200000">
            <a:off x="10268640" y="3200045"/>
            <a:ext cx="2962799" cy="523220"/>
          </a:xfrm>
          <a:prstGeom prst="rect">
            <a:avLst/>
          </a:prstGeom>
        </p:spPr>
        <p:txBody>
          <a:bodyPr wrap="none">
            <a:spAutoFit/>
          </a:bodyPr>
          <a:lstStyle/>
          <a:p>
            <a:r>
              <a:rPr lang="fr-BE" sz="2800" dirty="0">
                <a:solidFill>
                  <a:srgbClr val="FF0000"/>
                </a:solidFill>
              </a:rPr>
              <a:t>Honor and Respect</a:t>
            </a:r>
          </a:p>
        </p:txBody>
      </p:sp>
      <p:sp>
        <p:nvSpPr>
          <p:cNvPr id="9" name="Demi-tour 8">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30871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1888 – 30 ans</a:t>
            </a:r>
          </a:p>
          <a:p>
            <a:pPr algn="ctr"/>
            <a:r>
              <a:rPr lang="fr-BE" dirty="0" smtClean="0"/>
              <a:t>Décédé le 31 octobre 1918</a:t>
            </a:r>
          </a:p>
          <a:p>
            <a:pPr algn="ctr"/>
            <a:r>
              <a:rPr lang="fr-BE" dirty="0" smtClean="0"/>
              <a:t>Inhumé le</a:t>
            </a:r>
          </a:p>
          <a:p>
            <a:pPr algn="ctr"/>
            <a:endParaRPr lang="fr-BE" dirty="0"/>
          </a:p>
          <a:p>
            <a:pPr algn="ctr"/>
            <a:r>
              <a:rPr lang="fr-BE" dirty="0" smtClean="0"/>
              <a:t>Régiment: New-</a:t>
            </a:r>
            <a:r>
              <a:rPr lang="fr-BE" dirty="0" err="1" smtClean="0"/>
              <a:t>Zealand</a:t>
            </a:r>
            <a:r>
              <a:rPr lang="fr-BE" dirty="0" smtClean="0"/>
              <a:t> </a:t>
            </a:r>
            <a:r>
              <a:rPr lang="fr-BE" dirty="0" err="1" smtClean="0"/>
              <a:t>Entrenching</a:t>
            </a:r>
            <a:r>
              <a:rPr lang="fr-BE" dirty="0" smtClean="0"/>
              <a:t> </a:t>
            </a:r>
            <a:r>
              <a:rPr lang="fr-BE" dirty="0" err="1" smtClean="0"/>
              <a:t>Battalion</a:t>
            </a:r>
            <a:endParaRPr lang="fr-BE" dirty="0" smtClean="0"/>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02055" y="1096111"/>
            <a:ext cx="4329610" cy="1200329"/>
          </a:xfrm>
          <a:prstGeom prst="rect">
            <a:avLst/>
          </a:prstGeom>
          <a:noFill/>
        </p:spPr>
        <p:txBody>
          <a:bodyPr wrap="square" rtlCol="0">
            <a:spAutoFit/>
          </a:bodyPr>
          <a:lstStyle/>
          <a:p>
            <a:r>
              <a:rPr lang="fr-BE" sz="7200" dirty="0" smtClean="0">
                <a:latin typeface="French Script MT" panose="03020402040607040605" pitchFamily="66" charset="0"/>
              </a:rPr>
              <a:t>Alexis Anderson</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67421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155</a:t>
            </a:fld>
            <a:endParaRPr lang="fr-BE" dirty="0"/>
          </a:p>
        </p:txBody>
      </p:sp>
      <p:sp>
        <p:nvSpPr>
          <p:cNvPr id="6" name="ZoneTexte 5"/>
          <p:cNvSpPr txBox="1"/>
          <p:nvPr/>
        </p:nvSpPr>
        <p:spPr>
          <a:xfrm>
            <a:off x="849086" y="2546825"/>
            <a:ext cx="4938460" cy="1754326"/>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5 novembre 1918</a:t>
            </a:r>
          </a:p>
          <a:p>
            <a:pPr algn="ctr"/>
            <a:r>
              <a:rPr lang="fr-BE" dirty="0" smtClean="0"/>
              <a:t>Inhumé le</a:t>
            </a:r>
          </a:p>
          <a:p>
            <a:pPr algn="ctr"/>
            <a:endParaRPr lang="fr-BE" dirty="0"/>
          </a:p>
          <a:p>
            <a:pPr algn="ctr"/>
            <a:r>
              <a:rPr lang="fr-BE" dirty="0" smtClean="0"/>
              <a:t>Régiment: Leicestershire </a:t>
            </a:r>
            <a:r>
              <a:rPr lang="fr-BE" dirty="0" err="1" smtClean="0"/>
              <a:t>Regiment</a:t>
            </a:r>
            <a:r>
              <a:rPr lang="fr-BE" dirty="0" smtClean="0"/>
              <a:t> UK</a:t>
            </a:r>
          </a:p>
          <a:p>
            <a:pPr algn="ctr"/>
            <a:r>
              <a:rPr lang="fr-BE" dirty="0" smtClean="0"/>
              <a:t>Statut: Caporal</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69"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856500" y="1096111"/>
            <a:ext cx="2923631" cy="1200329"/>
          </a:xfrm>
          <a:prstGeom prst="rect">
            <a:avLst/>
          </a:prstGeom>
          <a:noFill/>
        </p:spPr>
        <p:txBody>
          <a:bodyPr wrap="square" rtlCol="0">
            <a:spAutoFit/>
          </a:bodyPr>
          <a:lstStyle/>
          <a:p>
            <a:r>
              <a:rPr lang="fr-BE" sz="7200" dirty="0" smtClean="0">
                <a:latin typeface="French Script MT" panose="03020402040607040605" pitchFamily="66" charset="0"/>
              </a:rPr>
              <a:t>T. Bailey</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4787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156</a:t>
            </a:fld>
            <a:endParaRPr lang="fr-BE" dirty="0"/>
          </a:p>
        </p:txBody>
      </p:sp>
      <p:sp>
        <p:nvSpPr>
          <p:cNvPr id="6" name="ZoneTexte 5"/>
          <p:cNvSpPr txBox="1"/>
          <p:nvPr/>
        </p:nvSpPr>
        <p:spPr>
          <a:xfrm>
            <a:off x="849086" y="2546825"/>
            <a:ext cx="4938460" cy="1754326"/>
          </a:xfrm>
          <a:prstGeom prst="rect">
            <a:avLst/>
          </a:prstGeom>
          <a:noFill/>
        </p:spPr>
        <p:txBody>
          <a:bodyPr wrap="square" rtlCol="0">
            <a:spAutoFit/>
          </a:bodyPr>
          <a:lstStyle/>
          <a:p>
            <a:pPr algn="ctr"/>
            <a:r>
              <a:rPr lang="fr-BE" dirty="0" smtClean="0"/>
              <a:t>Né en 1900 – 18 ans</a:t>
            </a:r>
          </a:p>
          <a:p>
            <a:pPr algn="ctr"/>
            <a:r>
              <a:rPr lang="fr-BE" dirty="0" smtClean="0"/>
              <a:t>Décédé le 14 décembre 1918</a:t>
            </a:r>
          </a:p>
          <a:p>
            <a:pPr algn="ctr"/>
            <a:r>
              <a:rPr lang="fr-BE" dirty="0" smtClean="0"/>
              <a:t>Inhumé le</a:t>
            </a:r>
          </a:p>
          <a:p>
            <a:pPr algn="ctr"/>
            <a:endParaRPr lang="fr-BE" dirty="0"/>
          </a:p>
          <a:p>
            <a:pPr algn="ctr"/>
            <a:r>
              <a:rPr lang="fr-BE" dirty="0" smtClean="0"/>
              <a:t>Régiment: Lincolnshire </a:t>
            </a:r>
            <a:r>
              <a:rPr lang="fr-BE" dirty="0" err="1" smtClean="0"/>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01337" y="1096111"/>
            <a:ext cx="3931046" cy="1200329"/>
          </a:xfrm>
          <a:prstGeom prst="rect">
            <a:avLst/>
          </a:prstGeom>
          <a:noFill/>
        </p:spPr>
        <p:txBody>
          <a:bodyPr wrap="square" rtlCol="0">
            <a:spAutoFit/>
          </a:bodyPr>
          <a:lstStyle/>
          <a:p>
            <a:r>
              <a:rPr lang="fr-BE" sz="7200" dirty="0" smtClean="0">
                <a:latin typeface="French Script MT" panose="03020402040607040605" pitchFamily="66" charset="0"/>
              </a:rPr>
              <a:t>Cyril </a:t>
            </a:r>
            <a:r>
              <a:rPr lang="fr-BE" sz="7200" dirty="0" err="1" smtClean="0">
                <a:latin typeface="French Script MT" panose="03020402040607040605" pitchFamily="66" charset="0"/>
              </a:rPr>
              <a:t>Beeston</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551479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157</a:t>
            </a:fld>
            <a:endParaRPr lang="fr-BE" dirty="0"/>
          </a:p>
        </p:txBody>
      </p:sp>
      <p:sp>
        <p:nvSpPr>
          <p:cNvPr id="6" name="ZoneTexte 5"/>
          <p:cNvSpPr txBox="1"/>
          <p:nvPr/>
        </p:nvSpPr>
        <p:spPr>
          <a:xfrm>
            <a:off x="1271359" y="2458906"/>
            <a:ext cx="4191000" cy="1754326"/>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1 novembre 1918</a:t>
            </a:r>
          </a:p>
          <a:p>
            <a:pPr algn="ctr"/>
            <a:r>
              <a:rPr lang="fr-BE" dirty="0" smtClean="0"/>
              <a:t>Inhumé le</a:t>
            </a:r>
          </a:p>
          <a:p>
            <a:pPr algn="ctr"/>
            <a:endParaRPr lang="fr-BE" dirty="0"/>
          </a:p>
          <a:p>
            <a:pPr algn="ctr"/>
            <a:r>
              <a:rPr lang="fr-BE" dirty="0" smtClean="0"/>
              <a:t>Régiment: Armée russe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720510" y="941615"/>
            <a:ext cx="3292699" cy="1200329"/>
          </a:xfrm>
          <a:prstGeom prst="rect">
            <a:avLst/>
          </a:prstGeom>
          <a:noFill/>
        </p:spPr>
        <p:txBody>
          <a:bodyPr wrap="square" rtlCol="0">
            <a:spAutoFit/>
          </a:bodyPr>
          <a:lstStyle/>
          <a:p>
            <a:r>
              <a:rPr lang="fr-BE" sz="7200" dirty="0">
                <a:latin typeface="French Script MT" panose="03020402040607040605" pitchFamily="66" charset="0"/>
              </a:rPr>
              <a:t>?</a:t>
            </a:r>
            <a:r>
              <a:rPr lang="fr-BE" sz="7200" dirty="0" smtClean="0">
                <a:latin typeface="French Script MT" panose="03020402040607040605" pitchFamily="66" charset="0"/>
              </a:rPr>
              <a:t> </a:t>
            </a:r>
            <a:r>
              <a:rPr lang="fr-BE" sz="7200" dirty="0" err="1" smtClean="0">
                <a:latin typeface="French Script MT" panose="03020402040607040605" pitchFamily="66" charset="0"/>
              </a:rPr>
              <a:t>Bendelow</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069902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158</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1900 – 18 ans</a:t>
            </a:r>
          </a:p>
          <a:p>
            <a:pPr algn="ctr"/>
            <a:r>
              <a:rPr lang="fr-BE" dirty="0" smtClean="0"/>
              <a:t>Décédé le 2 novembre 1918</a:t>
            </a:r>
          </a:p>
          <a:p>
            <a:pPr algn="ctr"/>
            <a:r>
              <a:rPr lang="fr-BE" dirty="0" smtClean="0"/>
              <a:t>Inhumé le</a:t>
            </a:r>
          </a:p>
          <a:p>
            <a:pPr algn="ctr"/>
            <a:endParaRPr lang="fr-BE" dirty="0"/>
          </a:p>
          <a:p>
            <a:pPr algn="ctr"/>
            <a:r>
              <a:rPr lang="fr-BE" dirty="0" smtClean="0"/>
              <a:t>Régiment: </a:t>
            </a:r>
            <a:r>
              <a:rPr lang="fr-BE" dirty="0"/>
              <a:t>Northumberland fusiliers </a:t>
            </a:r>
            <a:r>
              <a:rPr lang="fr-BE" dirty="0" smtClean="0"/>
              <a:t>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634571" y="1096111"/>
            <a:ext cx="3464577" cy="1200329"/>
          </a:xfrm>
          <a:prstGeom prst="rect">
            <a:avLst/>
          </a:prstGeom>
          <a:noFill/>
        </p:spPr>
        <p:txBody>
          <a:bodyPr wrap="square" rtlCol="0">
            <a:spAutoFit/>
          </a:bodyPr>
          <a:lstStyle/>
          <a:p>
            <a:r>
              <a:rPr lang="fr-BE" sz="7200" dirty="0" smtClean="0">
                <a:latin typeface="French Script MT" panose="03020402040607040605" pitchFamily="66" charset="0"/>
              </a:rPr>
              <a:t>H. Bennett</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38492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159</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4 novembre 1918</a:t>
            </a:r>
          </a:p>
          <a:p>
            <a:pPr algn="ctr"/>
            <a:r>
              <a:rPr lang="fr-BE" dirty="0" smtClean="0"/>
              <a:t>Inhumé le</a:t>
            </a:r>
          </a:p>
          <a:p>
            <a:pPr algn="ctr"/>
            <a:endParaRPr lang="fr-BE" dirty="0"/>
          </a:p>
          <a:p>
            <a:pPr algn="ctr"/>
            <a:r>
              <a:rPr lang="fr-BE" dirty="0" smtClean="0"/>
              <a:t>Régiment: Royal Field </a:t>
            </a:r>
            <a:r>
              <a:rPr lang="fr-BE" dirty="0" err="1" smtClean="0"/>
              <a:t>Artillery</a:t>
            </a:r>
            <a:r>
              <a:rPr lang="fr-BE" dirty="0" smtClean="0"/>
              <a:t> UK</a:t>
            </a:r>
          </a:p>
          <a:p>
            <a:pPr algn="ctr"/>
            <a:r>
              <a:rPr lang="fr-BE" dirty="0" smtClean="0"/>
              <a:t>Statut: </a:t>
            </a:r>
            <a:r>
              <a:rPr lang="fr-BE" dirty="0" err="1" smtClean="0"/>
              <a:t>Gunner</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575972" y="1096111"/>
            <a:ext cx="5484686" cy="1200329"/>
          </a:xfrm>
          <a:prstGeom prst="rect">
            <a:avLst/>
          </a:prstGeom>
          <a:noFill/>
        </p:spPr>
        <p:txBody>
          <a:bodyPr wrap="square" rtlCol="0">
            <a:spAutoFit/>
          </a:bodyPr>
          <a:lstStyle/>
          <a:p>
            <a:r>
              <a:rPr lang="fr-BE" sz="7200" dirty="0" smtClean="0">
                <a:latin typeface="French Script MT" panose="03020402040607040605" pitchFamily="66" charset="0"/>
              </a:rPr>
              <a:t>Frank </a:t>
            </a:r>
            <a:r>
              <a:rPr lang="fr-BE" sz="7200" dirty="0" err="1" smtClean="0">
                <a:latin typeface="French Script MT" panose="03020402040607040605" pitchFamily="66" charset="0"/>
              </a:rPr>
              <a:t>Brackenbury</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049391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53265" y="1096111"/>
            <a:ext cx="5130101"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Braidato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97800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160</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1884 – 34 ans</a:t>
            </a:r>
          </a:p>
          <a:p>
            <a:pPr algn="ctr"/>
            <a:r>
              <a:rPr lang="fr-BE" dirty="0" smtClean="0"/>
              <a:t>Décédé le 12 avril 1918</a:t>
            </a:r>
          </a:p>
          <a:p>
            <a:pPr algn="ctr"/>
            <a:r>
              <a:rPr lang="fr-BE" dirty="0" smtClean="0"/>
              <a:t>Inhumé le</a:t>
            </a:r>
          </a:p>
          <a:p>
            <a:pPr algn="ctr"/>
            <a:endParaRPr lang="fr-BE" dirty="0"/>
          </a:p>
          <a:p>
            <a:pPr algn="ctr"/>
            <a:r>
              <a:rPr lang="fr-BE" dirty="0" smtClean="0"/>
              <a:t>Régiment: </a:t>
            </a:r>
            <a:r>
              <a:rPr lang="en-US" dirty="0"/>
              <a:t>King's Own Yorkshire Light Infantry</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70672" y="1096111"/>
            <a:ext cx="3495285" cy="1200329"/>
          </a:xfrm>
          <a:prstGeom prst="rect">
            <a:avLst/>
          </a:prstGeom>
          <a:noFill/>
        </p:spPr>
        <p:txBody>
          <a:bodyPr wrap="square" rtlCol="0">
            <a:spAutoFit/>
          </a:bodyPr>
          <a:lstStyle/>
          <a:p>
            <a:r>
              <a:rPr lang="fr-BE" sz="7200" dirty="0" smtClean="0">
                <a:latin typeface="French Script MT" panose="03020402040607040605" pitchFamily="66" charset="0"/>
              </a:rPr>
              <a:t>Edwin Clark</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555347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161</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1909 – 33 ans</a:t>
            </a:r>
          </a:p>
          <a:p>
            <a:pPr algn="ctr"/>
            <a:r>
              <a:rPr lang="fr-BE" dirty="0" smtClean="0"/>
              <a:t>Décédé le 26 juillet 1942</a:t>
            </a:r>
          </a:p>
          <a:p>
            <a:pPr algn="ctr"/>
            <a:r>
              <a:rPr lang="fr-BE" dirty="0" smtClean="0"/>
              <a:t>Inhumé le</a:t>
            </a:r>
          </a:p>
          <a:p>
            <a:pPr algn="ctr"/>
            <a:endParaRPr lang="fr-BE" dirty="0"/>
          </a:p>
          <a:p>
            <a:pPr algn="ctr"/>
            <a:r>
              <a:rPr lang="fr-BE" dirty="0" smtClean="0"/>
              <a:t>Régiment: </a:t>
            </a:r>
            <a:r>
              <a:rPr lang="en-US" dirty="0"/>
              <a:t>Royal Air Force Volunteer Reserve</a:t>
            </a:r>
            <a:r>
              <a:rPr lang="fr-BE" dirty="0" smtClean="0"/>
              <a:t> UK</a:t>
            </a:r>
          </a:p>
          <a:p>
            <a:pPr algn="ctr"/>
            <a:r>
              <a:rPr lang="fr-BE" dirty="0" smtClean="0"/>
              <a:t>Statut: </a:t>
            </a:r>
            <a:r>
              <a:rPr lang="fr-BE" dirty="0" err="1" smtClean="0"/>
              <a:t>Flying</a:t>
            </a:r>
            <a:r>
              <a:rPr lang="fr-BE" dirty="0" smtClean="0"/>
              <a:t> </a:t>
            </a:r>
            <a:r>
              <a:rPr lang="fr-BE" dirty="0" err="1" smtClean="0"/>
              <a:t>Officer</a:t>
            </a:r>
            <a:r>
              <a:rPr lang="fr-BE" dirty="0" smtClean="0"/>
              <a:t> (Lieutenant Aviateur)</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68908" y="1096111"/>
            <a:ext cx="4498814" cy="1200329"/>
          </a:xfrm>
          <a:prstGeom prst="rect">
            <a:avLst/>
          </a:prstGeom>
          <a:noFill/>
        </p:spPr>
        <p:txBody>
          <a:bodyPr wrap="square" rtlCol="0">
            <a:spAutoFit/>
          </a:bodyPr>
          <a:lstStyle/>
          <a:p>
            <a:r>
              <a:rPr lang="fr-BE" sz="7200" dirty="0" smtClean="0">
                <a:latin typeface="French Script MT" panose="03020402040607040605" pitchFamily="66" charset="0"/>
              </a:rPr>
              <a:t>Leonard </a:t>
            </a:r>
            <a:r>
              <a:rPr lang="fr-BE" sz="7200" dirty="0" err="1" smtClean="0">
                <a:latin typeface="French Script MT" panose="03020402040607040605" pitchFamily="66" charset="0"/>
              </a:rPr>
              <a:t>Dejace</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048242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162</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15 décembre 1917</a:t>
            </a:r>
          </a:p>
          <a:p>
            <a:pPr algn="ctr"/>
            <a:r>
              <a:rPr lang="fr-BE" dirty="0" smtClean="0"/>
              <a:t>Inhumé le</a:t>
            </a:r>
          </a:p>
          <a:p>
            <a:pPr algn="ctr"/>
            <a:endParaRPr lang="fr-BE" dirty="0"/>
          </a:p>
          <a:p>
            <a:pPr algn="ctr"/>
            <a:r>
              <a:rPr lang="fr-BE" dirty="0" smtClean="0"/>
              <a:t>Régiment: </a:t>
            </a:r>
            <a:r>
              <a:rPr lang="en-US" dirty="0" smtClean="0"/>
              <a:t>Army Service Corps</a:t>
            </a:r>
            <a:r>
              <a:rPr lang="fr-BE" dirty="0" smtClean="0"/>
              <a:t> UK</a:t>
            </a:r>
          </a:p>
          <a:p>
            <a:pPr algn="ctr"/>
            <a:r>
              <a:rPr lang="fr-BE" dirty="0" smtClean="0"/>
              <a:t>Statut: Driver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038047" y="1096111"/>
            <a:ext cx="2555014" cy="1200329"/>
          </a:xfrm>
          <a:prstGeom prst="rect">
            <a:avLst/>
          </a:prstGeom>
          <a:noFill/>
        </p:spPr>
        <p:txBody>
          <a:bodyPr wrap="square" rtlCol="0">
            <a:spAutoFit/>
          </a:bodyPr>
          <a:lstStyle/>
          <a:p>
            <a:r>
              <a:rPr lang="fr-BE" sz="7200" dirty="0" smtClean="0">
                <a:latin typeface="French Script MT" panose="03020402040607040605" pitchFamily="66" charset="0"/>
              </a:rPr>
              <a:t>J. </a:t>
            </a:r>
            <a:r>
              <a:rPr lang="fr-BE" sz="7200" dirty="0" err="1" smtClean="0">
                <a:latin typeface="French Script MT" panose="03020402040607040605" pitchFamily="66" charset="0"/>
              </a:rPr>
              <a:t>Esson</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926140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163</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p>
          <a:p>
            <a:pPr algn="ctr"/>
            <a:r>
              <a:rPr lang="fr-BE" dirty="0" smtClean="0"/>
              <a:t>Inhumé le</a:t>
            </a:r>
          </a:p>
          <a:p>
            <a:pPr algn="ctr"/>
            <a:endParaRPr lang="fr-BE" dirty="0"/>
          </a:p>
          <a:p>
            <a:pPr algn="ctr"/>
            <a:r>
              <a:rPr lang="fr-BE" dirty="0" smtClean="0"/>
              <a:t>Régiment: </a:t>
            </a:r>
            <a:r>
              <a:rPr lang="en-US"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950329" y="1097069"/>
            <a:ext cx="2735972" cy="1200329"/>
          </a:xfrm>
          <a:prstGeom prst="rect">
            <a:avLst/>
          </a:prstGeom>
          <a:noFill/>
        </p:spPr>
        <p:txBody>
          <a:bodyPr wrap="square" rtlCol="0">
            <a:spAutoFit/>
          </a:bodyPr>
          <a:lstStyle/>
          <a:p>
            <a:r>
              <a:rPr lang="fr-BE" sz="7200" dirty="0" smtClean="0">
                <a:latin typeface="French Script MT" panose="03020402040607040605" pitchFamily="66" charset="0"/>
              </a:rPr>
              <a:t>? Forrest</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621266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164</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1899 – 19 ans</a:t>
            </a:r>
          </a:p>
          <a:p>
            <a:pPr algn="ctr"/>
            <a:r>
              <a:rPr lang="fr-BE" dirty="0" smtClean="0"/>
              <a:t>Décédé le 14 avril 1918</a:t>
            </a:r>
          </a:p>
          <a:p>
            <a:pPr algn="ctr"/>
            <a:r>
              <a:rPr lang="fr-BE" dirty="0" smtClean="0"/>
              <a:t>Inhumé le</a:t>
            </a:r>
          </a:p>
          <a:p>
            <a:pPr algn="ctr"/>
            <a:endParaRPr lang="fr-BE" dirty="0"/>
          </a:p>
          <a:p>
            <a:pPr algn="ctr"/>
            <a:r>
              <a:rPr lang="fr-BE" dirty="0" smtClean="0"/>
              <a:t>Régiment: </a:t>
            </a:r>
            <a:r>
              <a:rPr lang="fr-BE" dirty="0"/>
              <a:t>Highland Light </a:t>
            </a:r>
            <a:r>
              <a:rPr lang="fr-BE" dirty="0" err="1"/>
              <a:t>Infantry</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02595" y="1096111"/>
            <a:ext cx="4031439" cy="1200329"/>
          </a:xfrm>
          <a:prstGeom prst="rect">
            <a:avLst/>
          </a:prstGeom>
          <a:noFill/>
        </p:spPr>
        <p:txBody>
          <a:bodyPr wrap="square" rtlCol="0">
            <a:spAutoFit/>
          </a:bodyPr>
          <a:lstStyle/>
          <a:p>
            <a:r>
              <a:rPr lang="fr-BE" sz="7200" dirty="0" smtClean="0">
                <a:latin typeface="French Script MT" panose="03020402040607040605" pitchFamily="66" charset="0"/>
              </a:rPr>
              <a:t>George Gilbert</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292805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165</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14 novembre 1918</a:t>
            </a:r>
          </a:p>
          <a:p>
            <a:pPr algn="ctr"/>
            <a:r>
              <a:rPr lang="fr-BE" dirty="0" smtClean="0"/>
              <a:t>Inhumé le</a:t>
            </a:r>
          </a:p>
          <a:p>
            <a:pPr algn="ctr"/>
            <a:endParaRPr lang="fr-BE" dirty="0"/>
          </a:p>
          <a:p>
            <a:pPr algn="ctr"/>
            <a:r>
              <a:rPr lang="fr-BE" dirty="0" smtClean="0"/>
              <a:t>Régiment:  </a:t>
            </a:r>
            <a:r>
              <a:rPr lang="fr-BE" dirty="0"/>
              <a:t>York and Lancaster </a:t>
            </a:r>
            <a:r>
              <a:rPr lang="fr-BE" dirty="0" err="1" smtClean="0"/>
              <a:t>Regiment</a:t>
            </a:r>
            <a:r>
              <a:rPr lang="fr-BE" b="1" dirty="0" smtClean="0"/>
              <a:t> </a:t>
            </a:r>
            <a:r>
              <a:rPr lang="fr-BE" dirty="0" smtClean="0"/>
              <a:t>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673082" y="1096111"/>
            <a:ext cx="3290466" cy="1200329"/>
          </a:xfrm>
          <a:prstGeom prst="rect">
            <a:avLst/>
          </a:prstGeom>
          <a:noFill/>
        </p:spPr>
        <p:txBody>
          <a:bodyPr wrap="square" rtlCol="0">
            <a:spAutoFit/>
          </a:bodyPr>
          <a:lstStyle/>
          <a:p>
            <a:r>
              <a:rPr lang="fr-BE" sz="7200" dirty="0" smtClean="0">
                <a:latin typeface="French Script MT" panose="03020402040607040605" pitchFamily="66" charset="0"/>
              </a:rPr>
              <a:t>L. </a:t>
            </a:r>
            <a:r>
              <a:rPr lang="fr-BE" sz="7200" dirty="0" err="1" smtClean="0">
                <a:latin typeface="French Script MT" panose="03020402040607040605" pitchFamily="66" charset="0"/>
              </a:rPr>
              <a:t>Hagger</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682642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166</a:t>
            </a:fld>
            <a:endParaRPr lang="fr-BE" dirty="0"/>
          </a:p>
        </p:txBody>
      </p:sp>
      <p:sp>
        <p:nvSpPr>
          <p:cNvPr id="6" name="ZoneTexte 5"/>
          <p:cNvSpPr txBox="1"/>
          <p:nvPr/>
        </p:nvSpPr>
        <p:spPr>
          <a:xfrm>
            <a:off x="1271359" y="2458906"/>
            <a:ext cx="4191000" cy="1754326"/>
          </a:xfrm>
          <a:prstGeom prst="rect">
            <a:avLst/>
          </a:prstGeom>
          <a:noFill/>
        </p:spPr>
        <p:txBody>
          <a:bodyPr wrap="square" rtlCol="0">
            <a:spAutoFit/>
          </a:bodyPr>
          <a:lstStyle/>
          <a:p>
            <a:pPr algn="ctr"/>
            <a:r>
              <a:rPr lang="fr-BE" dirty="0" smtClean="0"/>
              <a:t>Né en 1920 – 20 ans</a:t>
            </a:r>
          </a:p>
          <a:p>
            <a:pPr algn="ctr"/>
            <a:r>
              <a:rPr lang="fr-BE" dirty="0" smtClean="0"/>
              <a:t>Décédé le 3 janvier 1940</a:t>
            </a:r>
          </a:p>
          <a:p>
            <a:pPr algn="ctr"/>
            <a:r>
              <a:rPr lang="fr-BE" dirty="0" smtClean="0"/>
              <a:t>Inhumé le</a:t>
            </a:r>
          </a:p>
          <a:p>
            <a:pPr algn="ctr"/>
            <a:endParaRPr lang="fr-BE" dirty="0"/>
          </a:p>
          <a:p>
            <a:pPr algn="ctr"/>
            <a:r>
              <a:rPr lang="fr-BE" dirty="0" smtClean="0"/>
              <a:t>Régiment: Royal Air Force</a:t>
            </a:r>
          </a:p>
          <a:p>
            <a:pPr algn="ctr"/>
            <a:r>
              <a:rPr lang="fr-BE" dirty="0" smtClean="0"/>
              <a:t>Statut: </a:t>
            </a:r>
            <a:r>
              <a:rPr lang="fr-BE" dirty="0" err="1" smtClean="0"/>
              <a:t>Aircraftman</a:t>
            </a:r>
            <a:r>
              <a:rPr lang="fr-BE" dirty="0" smtClean="0"/>
              <a:t>  (soldat) 1Cl</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94800" y="919844"/>
            <a:ext cx="3744119" cy="1200329"/>
          </a:xfrm>
          <a:prstGeom prst="rect">
            <a:avLst/>
          </a:prstGeom>
          <a:noFill/>
        </p:spPr>
        <p:txBody>
          <a:bodyPr wrap="square" rtlCol="0">
            <a:spAutoFit/>
          </a:bodyPr>
          <a:lstStyle/>
          <a:p>
            <a:r>
              <a:rPr lang="fr-BE" sz="7200" dirty="0" smtClean="0">
                <a:latin typeface="French Script MT" panose="03020402040607040605" pitchFamily="66" charset="0"/>
              </a:rPr>
              <a:t>Peter Harris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045675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167</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1896 – 22 ans</a:t>
            </a:r>
          </a:p>
          <a:p>
            <a:pPr algn="ctr"/>
            <a:r>
              <a:rPr lang="fr-BE" dirty="0" smtClean="0"/>
              <a:t>Décédé le 13 novembre 1918</a:t>
            </a:r>
          </a:p>
          <a:p>
            <a:pPr algn="ctr"/>
            <a:r>
              <a:rPr lang="fr-BE" dirty="0" smtClean="0"/>
              <a:t>Inhumé le</a:t>
            </a:r>
          </a:p>
          <a:p>
            <a:pPr algn="ctr"/>
            <a:endParaRPr lang="fr-BE" dirty="0"/>
          </a:p>
          <a:p>
            <a:pPr algn="ctr"/>
            <a:r>
              <a:rPr lang="fr-BE" dirty="0" smtClean="0"/>
              <a:t>Régiment: </a:t>
            </a:r>
            <a:r>
              <a:rPr lang="fr-BE" dirty="0"/>
              <a:t>Royal Marine Light </a:t>
            </a:r>
            <a:r>
              <a:rPr lang="fr-BE" dirty="0" err="1"/>
              <a:t>Infantry</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20513" y="1096111"/>
            <a:ext cx="3595604" cy="1200329"/>
          </a:xfrm>
          <a:prstGeom prst="rect">
            <a:avLst/>
          </a:prstGeom>
          <a:noFill/>
        </p:spPr>
        <p:txBody>
          <a:bodyPr wrap="square" rtlCol="0">
            <a:spAutoFit/>
          </a:bodyPr>
          <a:lstStyle/>
          <a:p>
            <a:r>
              <a:rPr lang="fr-BE" sz="7200" dirty="0" smtClean="0">
                <a:latin typeface="French Script MT" panose="03020402040607040605" pitchFamily="66" charset="0"/>
              </a:rPr>
              <a:t>Cyril </a:t>
            </a:r>
            <a:r>
              <a:rPr lang="fr-BE" sz="7200" dirty="0" err="1" smtClean="0">
                <a:latin typeface="French Script MT" panose="03020402040607040605" pitchFamily="66" charset="0"/>
              </a:rPr>
              <a:t>Hawes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849260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168</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1894 – 24 ans</a:t>
            </a:r>
          </a:p>
          <a:p>
            <a:pPr algn="ctr"/>
            <a:r>
              <a:rPr lang="fr-BE" dirty="0" smtClean="0"/>
              <a:t>Décédé le 3 novembre 1918</a:t>
            </a:r>
          </a:p>
          <a:p>
            <a:pPr algn="ctr"/>
            <a:r>
              <a:rPr lang="fr-BE" dirty="0" smtClean="0"/>
              <a:t>Inhumé le</a:t>
            </a:r>
          </a:p>
          <a:p>
            <a:pPr algn="ctr"/>
            <a:endParaRPr lang="fr-BE" dirty="0"/>
          </a:p>
          <a:p>
            <a:pPr algn="ctr"/>
            <a:r>
              <a:rPr lang="fr-BE" dirty="0" smtClean="0"/>
              <a:t>Régiment: </a:t>
            </a:r>
            <a:r>
              <a:rPr lang="fr-BE" dirty="0"/>
              <a:t>Highland Light </a:t>
            </a:r>
            <a:r>
              <a:rPr lang="fr-BE" dirty="0" err="1"/>
              <a:t>Infantry</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19132" y="1096111"/>
            <a:ext cx="4398366" cy="1200329"/>
          </a:xfrm>
          <a:prstGeom prst="rect">
            <a:avLst/>
          </a:prstGeom>
          <a:noFill/>
        </p:spPr>
        <p:txBody>
          <a:bodyPr wrap="square" rtlCol="0">
            <a:spAutoFit/>
          </a:bodyPr>
          <a:lstStyle/>
          <a:p>
            <a:r>
              <a:rPr lang="fr-BE" sz="7200" dirty="0" smtClean="0">
                <a:latin typeface="French Script MT" panose="03020402040607040605" pitchFamily="66" charset="0"/>
              </a:rPr>
              <a:t>Patrick </a:t>
            </a:r>
            <a:r>
              <a:rPr lang="fr-BE" sz="7200" dirty="0" err="1">
                <a:latin typeface="French Script MT" panose="03020402040607040605" pitchFamily="66" charset="0"/>
              </a:rPr>
              <a:t>H</a:t>
            </a:r>
            <a:r>
              <a:rPr lang="fr-BE" sz="7200" dirty="0" err="1" smtClean="0">
                <a:latin typeface="French Script MT" panose="03020402040607040605" pitchFamily="66" charset="0"/>
              </a:rPr>
              <a:t>ickey</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911691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169</a:t>
            </a:fld>
            <a:endParaRPr lang="fr-BE" dirty="0"/>
          </a:p>
        </p:txBody>
      </p:sp>
      <p:sp>
        <p:nvSpPr>
          <p:cNvPr id="6" name="ZoneTexte 5"/>
          <p:cNvSpPr txBox="1"/>
          <p:nvPr/>
        </p:nvSpPr>
        <p:spPr>
          <a:xfrm>
            <a:off x="849086" y="2645560"/>
            <a:ext cx="4938460" cy="2031325"/>
          </a:xfrm>
          <a:prstGeom prst="rect">
            <a:avLst/>
          </a:prstGeom>
          <a:noFill/>
        </p:spPr>
        <p:txBody>
          <a:bodyPr wrap="square" rtlCol="0">
            <a:spAutoFit/>
          </a:bodyPr>
          <a:lstStyle/>
          <a:p>
            <a:pPr algn="ctr"/>
            <a:r>
              <a:rPr lang="fr-BE" dirty="0" smtClean="0"/>
              <a:t>Né en 1890 – 28 ans</a:t>
            </a:r>
          </a:p>
          <a:p>
            <a:pPr algn="ctr"/>
            <a:r>
              <a:rPr lang="fr-BE" dirty="0" smtClean="0"/>
              <a:t>Décédé le 16 décembre 1918</a:t>
            </a:r>
          </a:p>
          <a:p>
            <a:pPr algn="ctr"/>
            <a:r>
              <a:rPr lang="fr-BE" dirty="0" smtClean="0"/>
              <a:t>Inhumé le</a:t>
            </a:r>
          </a:p>
          <a:p>
            <a:pPr algn="ctr"/>
            <a:endParaRPr lang="fr-BE" dirty="0"/>
          </a:p>
          <a:p>
            <a:pPr algn="ctr"/>
            <a:r>
              <a:rPr lang="fr-BE" dirty="0" smtClean="0"/>
              <a:t>Régiment: </a:t>
            </a:r>
            <a:r>
              <a:rPr lang="en-US" dirty="0"/>
              <a:t>Sherwood Foresters </a:t>
            </a:r>
            <a:endParaRPr lang="en-US" dirty="0" smtClean="0"/>
          </a:p>
          <a:p>
            <a:pPr algn="ctr"/>
            <a:r>
              <a:rPr lang="en-US" dirty="0" smtClean="0"/>
              <a:t>(</a:t>
            </a:r>
            <a:r>
              <a:rPr lang="en-US" dirty="0" err="1"/>
              <a:t>Notts</a:t>
            </a:r>
            <a:r>
              <a:rPr lang="en-US" dirty="0"/>
              <a:t> and Derby 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77891" y="1096111"/>
            <a:ext cx="3480847" cy="1200329"/>
          </a:xfrm>
          <a:prstGeom prst="rect">
            <a:avLst/>
          </a:prstGeom>
          <a:noFill/>
        </p:spPr>
        <p:txBody>
          <a:bodyPr wrap="square" rtlCol="0">
            <a:spAutoFit/>
          </a:bodyPr>
          <a:lstStyle/>
          <a:p>
            <a:r>
              <a:rPr lang="fr-BE" sz="7200" dirty="0" smtClean="0">
                <a:latin typeface="French Script MT" panose="03020402040607040605" pitchFamily="66" charset="0"/>
              </a:rPr>
              <a:t>H. </a:t>
            </a:r>
            <a:r>
              <a:rPr lang="fr-BE" sz="7200" dirty="0" err="1" smtClean="0">
                <a:latin typeface="French Script MT" panose="03020402040607040605" pitchFamily="66" charset="0"/>
              </a:rPr>
              <a:t>Hodges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3187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46535" y="1096111"/>
            <a:ext cx="4440647" cy="1200329"/>
          </a:xfrm>
          <a:prstGeom prst="rect">
            <a:avLst/>
          </a:prstGeom>
          <a:noFill/>
        </p:spPr>
        <p:txBody>
          <a:bodyPr wrap="square" rtlCol="0">
            <a:spAutoFit/>
          </a:bodyPr>
          <a:lstStyle/>
          <a:p>
            <a:r>
              <a:rPr lang="fr-BE" sz="7200" dirty="0" smtClean="0">
                <a:latin typeface="French Script MT" panose="03020402040607040605" pitchFamily="66" charset="0"/>
              </a:rPr>
              <a:t>Felice </a:t>
            </a:r>
            <a:r>
              <a:rPr lang="fr-BE" sz="7200" dirty="0" err="1" smtClean="0">
                <a:latin typeface="French Script MT" panose="03020402040607040605" pitchFamily="66" charset="0"/>
              </a:rPr>
              <a:t>Camagna</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97026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170</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1898 – 20 ans</a:t>
            </a:r>
          </a:p>
          <a:p>
            <a:pPr algn="ctr"/>
            <a:r>
              <a:rPr lang="fr-BE" dirty="0" smtClean="0"/>
              <a:t>Décédé le 16 décembre 1918</a:t>
            </a:r>
          </a:p>
          <a:p>
            <a:pPr algn="ctr"/>
            <a:r>
              <a:rPr lang="fr-BE" dirty="0" smtClean="0"/>
              <a:t>Inhumé le</a:t>
            </a:r>
          </a:p>
          <a:p>
            <a:pPr algn="ctr"/>
            <a:endParaRPr lang="fr-BE" dirty="0"/>
          </a:p>
          <a:p>
            <a:pPr algn="ctr"/>
            <a:r>
              <a:rPr lang="fr-BE" dirty="0" smtClean="0"/>
              <a:t>Régiment: </a:t>
            </a:r>
            <a:r>
              <a:rPr lang="fr-BE" dirty="0"/>
              <a:t>Machine Gun Corps (</a:t>
            </a:r>
            <a:r>
              <a:rPr lang="fr-BE" dirty="0" err="1"/>
              <a:t>Infantry</a:t>
            </a:r>
            <a:r>
              <a:rPr lang="fr-BE" dirty="0"/>
              <a: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78360" y="1096111"/>
            <a:ext cx="3679909" cy="1200329"/>
          </a:xfrm>
          <a:prstGeom prst="rect">
            <a:avLst/>
          </a:prstGeom>
          <a:noFill/>
        </p:spPr>
        <p:txBody>
          <a:bodyPr wrap="square" rtlCol="0">
            <a:spAutoFit/>
          </a:bodyPr>
          <a:lstStyle/>
          <a:p>
            <a:r>
              <a:rPr lang="fr-BE" sz="7200" dirty="0" smtClean="0">
                <a:latin typeface="French Script MT" panose="03020402040607040605" pitchFamily="66" charset="0"/>
              </a:rPr>
              <a:t>W. Hopkins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260754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171</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6 novembre 1918</a:t>
            </a:r>
          </a:p>
          <a:p>
            <a:pPr algn="ctr"/>
            <a:r>
              <a:rPr lang="fr-BE" dirty="0" smtClean="0"/>
              <a:t>Inhumé le</a:t>
            </a:r>
          </a:p>
          <a:p>
            <a:pPr algn="ctr"/>
            <a:endParaRPr lang="fr-BE" dirty="0"/>
          </a:p>
          <a:p>
            <a:pPr algn="ctr"/>
            <a:r>
              <a:rPr lang="fr-BE" dirty="0" smtClean="0"/>
              <a:t>Régiment: </a:t>
            </a:r>
            <a:r>
              <a:rPr lang="fr-BE" dirty="0"/>
              <a:t>Northumberland </a:t>
            </a:r>
            <a:r>
              <a:rPr lang="fr-BE" dirty="0" smtClean="0"/>
              <a:t>Fusiliers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934779" y="1103651"/>
            <a:ext cx="2767072" cy="1200329"/>
          </a:xfrm>
          <a:prstGeom prst="rect">
            <a:avLst/>
          </a:prstGeom>
          <a:noFill/>
        </p:spPr>
        <p:txBody>
          <a:bodyPr wrap="square" rtlCol="0">
            <a:spAutoFit/>
          </a:bodyPr>
          <a:lstStyle/>
          <a:p>
            <a:r>
              <a:rPr lang="fr-BE" sz="7200" dirty="0" smtClean="0">
                <a:latin typeface="French Script MT" panose="03020402040607040605" pitchFamily="66" charset="0"/>
              </a:rPr>
              <a:t>A. </a:t>
            </a:r>
            <a:r>
              <a:rPr lang="fr-BE" sz="7200" dirty="0" err="1" smtClean="0">
                <a:latin typeface="French Script MT" panose="03020402040607040605" pitchFamily="66" charset="0"/>
              </a:rPr>
              <a:t>Jarred</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567805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172</a:t>
            </a:fld>
            <a:endParaRPr lang="fr-BE" dirty="0"/>
          </a:p>
        </p:txBody>
      </p:sp>
      <p:sp>
        <p:nvSpPr>
          <p:cNvPr id="6" name="ZoneTexte 5"/>
          <p:cNvSpPr txBox="1"/>
          <p:nvPr/>
        </p:nvSpPr>
        <p:spPr>
          <a:xfrm>
            <a:off x="1271360" y="2546825"/>
            <a:ext cx="4191000" cy="1754326"/>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24 octobre 1918</a:t>
            </a:r>
          </a:p>
          <a:p>
            <a:pPr algn="ctr"/>
            <a:r>
              <a:rPr lang="fr-BE" dirty="0" smtClean="0"/>
              <a:t>Inhumé le</a:t>
            </a:r>
          </a:p>
          <a:p>
            <a:pPr algn="ctr"/>
            <a:endParaRPr lang="fr-BE" dirty="0"/>
          </a:p>
          <a:p>
            <a:pPr algn="ctr"/>
            <a:r>
              <a:rPr lang="fr-BE" dirty="0" smtClean="0"/>
              <a:t>Régiment: Machine Gun Corps Inf.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951447" y="1103651"/>
            <a:ext cx="2830826" cy="1200329"/>
          </a:xfrm>
          <a:prstGeom prst="rect">
            <a:avLst/>
          </a:prstGeom>
          <a:noFill/>
        </p:spPr>
        <p:txBody>
          <a:bodyPr wrap="square" rtlCol="0">
            <a:spAutoFit/>
          </a:bodyPr>
          <a:lstStyle/>
          <a:p>
            <a:r>
              <a:rPr lang="fr-BE" sz="7200" dirty="0" smtClean="0">
                <a:latin typeface="French Script MT" panose="03020402040607040605" pitchFamily="66" charset="0"/>
              </a:rPr>
              <a:t>H. Jones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966364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173</a:t>
            </a:fld>
            <a:endParaRPr lang="fr-BE" dirty="0"/>
          </a:p>
        </p:txBody>
      </p:sp>
      <p:sp>
        <p:nvSpPr>
          <p:cNvPr id="6" name="ZoneTexte 5"/>
          <p:cNvSpPr txBox="1"/>
          <p:nvPr/>
        </p:nvSpPr>
        <p:spPr>
          <a:xfrm>
            <a:off x="1271359" y="2458906"/>
            <a:ext cx="4191000" cy="1754326"/>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6 mai 1917</a:t>
            </a:r>
          </a:p>
          <a:p>
            <a:pPr algn="ctr"/>
            <a:r>
              <a:rPr lang="fr-BE" dirty="0" smtClean="0"/>
              <a:t>Inhumé le</a:t>
            </a:r>
          </a:p>
          <a:p>
            <a:pPr algn="ctr"/>
            <a:endParaRPr lang="fr-BE" dirty="0"/>
          </a:p>
          <a:p>
            <a:pPr algn="ctr"/>
            <a:r>
              <a:rPr lang="fr-BE" dirty="0" smtClean="0"/>
              <a:t>Régiment: Northumberland fusiliers UK</a:t>
            </a:r>
          </a:p>
          <a:p>
            <a:pPr algn="ctr"/>
            <a:r>
              <a:rPr lang="fr-BE" dirty="0" smtClean="0"/>
              <a:t>Statut: </a:t>
            </a:r>
            <a:r>
              <a:rPr lang="fr-BE" dirty="0"/>
              <a:t>S</a:t>
            </a:r>
            <a:r>
              <a:rPr lang="fr-BE" dirty="0" smtClean="0"/>
              <a:t>ous-Lieutenant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635760" y="1096111"/>
            <a:ext cx="3462198" cy="1200329"/>
          </a:xfrm>
          <a:prstGeom prst="rect">
            <a:avLst/>
          </a:prstGeom>
          <a:noFill/>
        </p:spPr>
        <p:txBody>
          <a:bodyPr wrap="square" rtlCol="0">
            <a:spAutoFit/>
          </a:bodyPr>
          <a:lstStyle/>
          <a:p>
            <a:r>
              <a:rPr lang="fr-BE" sz="7200" dirty="0" smtClean="0">
                <a:latin typeface="French Script MT" panose="03020402040607040605" pitchFamily="66" charset="0"/>
              </a:rPr>
              <a:t>R. Lennard</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514443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174</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1897 – 21 ans</a:t>
            </a:r>
          </a:p>
          <a:p>
            <a:pPr algn="ctr"/>
            <a:r>
              <a:rPr lang="fr-BE" dirty="0" smtClean="0"/>
              <a:t>Décédé le 25 octobre 1918</a:t>
            </a:r>
          </a:p>
          <a:p>
            <a:pPr algn="ctr"/>
            <a:r>
              <a:rPr lang="fr-BE" dirty="0" smtClean="0"/>
              <a:t>Inhumé le</a:t>
            </a:r>
          </a:p>
          <a:p>
            <a:pPr algn="ctr"/>
            <a:endParaRPr lang="fr-BE" dirty="0"/>
          </a:p>
          <a:p>
            <a:pPr algn="ctr"/>
            <a:r>
              <a:rPr lang="fr-BE" dirty="0" smtClean="0"/>
              <a:t>Régiment: </a:t>
            </a:r>
            <a:r>
              <a:rPr lang="fr-BE" dirty="0"/>
              <a:t>Royal Canadian </a:t>
            </a:r>
            <a:r>
              <a:rPr lang="fr-BE" dirty="0" err="1"/>
              <a:t>Dragoons</a:t>
            </a:r>
            <a:r>
              <a:rPr lang="fr-BE" dirty="0" smtClean="0"/>
              <a:t> CDN</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a:t>
            </a:r>
            <a:r>
              <a:rPr lang="fr-BE" dirty="0"/>
              <a:t>8</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50619" y="1096111"/>
            <a:ext cx="4335392"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Lickert</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051718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175</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1890 – 28 ans</a:t>
            </a:r>
          </a:p>
          <a:p>
            <a:pPr algn="ctr"/>
            <a:r>
              <a:rPr lang="fr-BE" dirty="0" smtClean="0"/>
              <a:t>Décédé le 9 novembre 1918</a:t>
            </a:r>
          </a:p>
          <a:p>
            <a:pPr algn="ctr"/>
            <a:r>
              <a:rPr lang="fr-BE" dirty="0" smtClean="0"/>
              <a:t>Inhumé le</a:t>
            </a:r>
          </a:p>
          <a:p>
            <a:pPr algn="ctr"/>
            <a:endParaRPr lang="fr-BE" dirty="0"/>
          </a:p>
          <a:p>
            <a:pPr algn="ctr"/>
            <a:r>
              <a:rPr lang="fr-BE" dirty="0" smtClean="0"/>
              <a:t>Régiment: </a:t>
            </a:r>
            <a:r>
              <a:rPr lang="fr-BE" dirty="0"/>
              <a:t>Lincolnshire </a:t>
            </a:r>
            <a:r>
              <a:rPr lang="fr-BE" dirty="0" err="1" smtClean="0"/>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732810" y="1092765"/>
            <a:ext cx="3171010" cy="1200329"/>
          </a:xfrm>
          <a:prstGeom prst="rect">
            <a:avLst/>
          </a:prstGeom>
          <a:noFill/>
        </p:spPr>
        <p:txBody>
          <a:bodyPr wrap="square" rtlCol="0">
            <a:spAutoFit/>
          </a:bodyPr>
          <a:lstStyle/>
          <a:p>
            <a:r>
              <a:rPr lang="fr-BE" sz="7200" dirty="0" smtClean="0">
                <a:latin typeface="French Script MT" panose="03020402040607040605" pitchFamily="66" charset="0"/>
              </a:rPr>
              <a:t>G. </a:t>
            </a:r>
            <a:r>
              <a:rPr lang="fr-BE" sz="7200" dirty="0" err="1" smtClean="0">
                <a:latin typeface="French Script MT" panose="03020402040607040605" pitchFamily="66" charset="0"/>
              </a:rPr>
              <a:t>Lingard</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623700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176</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a:t>
            </a:r>
            <a:r>
              <a:rPr lang="fr-BE" dirty="0"/>
              <a:t>6</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201407" y="1096111"/>
            <a:ext cx="2233815" cy="1200329"/>
          </a:xfrm>
          <a:prstGeom prst="rect">
            <a:avLst/>
          </a:prstGeom>
          <a:noFill/>
        </p:spPr>
        <p:txBody>
          <a:bodyPr wrap="square" rtlCol="0">
            <a:spAutoFit/>
          </a:bodyPr>
          <a:lstStyle/>
          <a:p>
            <a:r>
              <a:rPr lang="fr-BE" sz="7200" dirty="0">
                <a:latin typeface="French Script MT" panose="03020402040607040605" pitchFamily="66" charset="0"/>
              </a:rPr>
              <a:t>?</a:t>
            </a:r>
            <a:r>
              <a:rPr lang="fr-BE" sz="7200" dirty="0" smtClean="0">
                <a:latin typeface="French Script MT" panose="03020402040607040605" pitchFamily="66" charset="0"/>
              </a:rPr>
              <a:t> Luck</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65803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177</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5 novembre 1918</a:t>
            </a:r>
          </a:p>
          <a:p>
            <a:pPr algn="ctr"/>
            <a:r>
              <a:rPr lang="fr-BE" dirty="0" smtClean="0"/>
              <a:t>Inhumé le</a:t>
            </a:r>
          </a:p>
          <a:p>
            <a:pPr algn="ctr"/>
            <a:endParaRPr lang="fr-BE" dirty="0"/>
          </a:p>
          <a:p>
            <a:pPr algn="ctr"/>
            <a:r>
              <a:rPr lang="fr-BE" dirty="0" smtClean="0"/>
              <a:t>Régiment: </a:t>
            </a:r>
            <a:r>
              <a:rPr lang="fr-BE" dirty="0"/>
              <a:t>Royal </a:t>
            </a:r>
            <a:r>
              <a:rPr lang="fr-BE" dirty="0" err="1"/>
              <a:t>Engineers</a:t>
            </a:r>
            <a:r>
              <a:rPr lang="fr-BE" dirty="0" smtClean="0"/>
              <a:t> UK</a:t>
            </a:r>
          </a:p>
          <a:p>
            <a:pPr algn="ctr"/>
            <a:r>
              <a:rPr lang="fr-BE" dirty="0" smtClean="0"/>
              <a:t>Statut: Lance Corporal (caporal)</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136166" y="1092765"/>
            <a:ext cx="2364297" cy="1200329"/>
          </a:xfrm>
          <a:prstGeom prst="rect">
            <a:avLst/>
          </a:prstGeom>
          <a:noFill/>
        </p:spPr>
        <p:txBody>
          <a:bodyPr wrap="square" rtlCol="0">
            <a:spAutoFit/>
          </a:bodyPr>
          <a:lstStyle/>
          <a:p>
            <a:r>
              <a:rPr lang="fr-BE" sz="7200" dirty="0" smtClean="0">
                <a:latin typeface="French Script MT" panose="03020402040607040605" pitchFamily="66" charset="0"/>
              </a:rPr>
              <a:t>J. </a:t>
            </a:r>
            <a:r>
              <a:rPr lang="fr-BE" sz="7200" dirty="0" err="1" smtClean="0">
                <a:latin typeface="French Script MT" panose="03020402040607040605" pitchFamily="66" charset="0"/>
              </a:rPr>
              <a:t>Lunt</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939535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178</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1896 – 22 ans</a:t>
            </a:r>
          </a:p>
          <a:p>
            <a:pPr algn="ctr"/>
            <a:r>
              <a:rPr lang="fr-BE" dirty="0" smtClean="0"/>
              <a:t>Décédé le 11 novembre 1918</a:t>
            </a:r>
          </a:p>
          <a:p>
            <a:pPr algn="ctr"/>
            <a:r>
              <a:rPr lang="fr-BE" dirty="0" smtClean="0"/>
              <a:t>Inhumé le</a:t>
            </a:r>
          </a:p>
          <a:p>
            <a:pPr algn="ctr"/>
            <a:endParaRPr lang="fr-BE" dirty="0"/>
          </a:p>
          <a:p>
            <a:pPr algn="ctr"/>
            <a:r>
              <a:rPr lang="fr-BE" dirty="0" smtClean="0"/>
              <a:t>Régiment: </a:t>
            </a:r>
            <a:r>
              <a:rPr lang="fr-BE" dirty="0"/>
              <a:t>Yorkshire </a:t>
            </a:r>
            <a:r>
              <a:rPr lang="fr-BE" dirty="0" err="1"/>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39491" y="1096111"/>
            <a:ext cx="3557647" cy="1200329"/>
          </a:xfrm>
          <a:prstGeom prst="rect">
            <a:avLst/>
          </a:prstGeom>
          <a:noFill/>
        </p:spPr>
        <p:txBody>
          <a:bodyPr wrap="square" rtlCol="0">
            <a:spAutoFit/>
          </a:bodyPr>
          <a:lstStyle/>
          <a:p>
            <a:r>
              <a:rPr lang="fr-BE" sz="7200" dirty="0" smtClean="0">
                <a:latin typeface="French Script MT" panose="03020402040607040605" pitchFamily="66" charset="0"/>
              </a:rPr>
              <a:t>J. </a:t>
            </a:r>
            <a:r>
              <a:rPr lang="fr-BE" sz="7200" dirty="0" err="1" smtClean="0">
                <a:latin typeface="French Script MT" panose="03020402040607040605" pitchFamily="66" charset="0"/>
              </a:rPr>
              <a:t>McCully</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932353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179</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19 décembre 1918</a:t>
            </a:r>
          </a:p>
          <a:p>
            <a:pPr algn="ctr"/>
            <a:r>
              <a:rPr lang="fr-BE" dirty="0" smtClean="0"/>
              <a:t>Inhumé le</a:t>
            </a:r>
          </a:p>
          <a:p>
            <a:pPr algn="ctr"/>
            <a:endParaRPr lang="fr-BE" dirty="0"/>
          </a:p>
          <a:p>
            <a:pPr algn="ctr"/>
            <a:r>
              <a:rPr lang="fr-BE" dirty="0" smtClean="0"/>
              <a:t>Régiment: </a:t>
            </a:r>
            <a:r>
              <a:rPr lang="fr-BE" dirty="0"/>
              <a:t>Cameron Highlanders</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64226" y="1096111"/>
            <a:ext cx="4308177" cy="1200329"/>
          </a:xfrm>
          <a:prstGeom prst="rect">
            <a:avLst/>
          </a:prstGeom>
          <a:noFill/>
        </p:spPr>
        <p:txBody>
          <a:bodyPr wrap="square" rtlCol="0">
            <a:spAutoFit/>
          </a:bodyPr>
          <a:lstStyle/>
          <a:p>
            <a:r>
              <a:rPr lang="fr-BE" sz="7200" dirty="0" smtClean="0">
                <a:latin typeface="French Script MT" panose="03020402040607040605" pitchFamily="66" charset="0"/>
              </a:rPr>
              <a:t>A. McPherson</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456206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97810" y="1096111"/>
            <a:ext cx="4641011" cy="1200329"/>
          </a:xfrm>
          <a:prstGeom prst="rect">
            <a:avLst/>
          </a:prstGeom>
          <a:noFill/>
        </p:spPr>
        <p:txBody>
          <a:bodyPr wrap="square" rtlCol="0">
            <a:spAutoFit/>
          </a:bodyPr>
          <a:lstStyle/>
          <a:p>
            <a:r>
              <a:rPr lang="fr-BE" sz="7200" dirty="0" smtClean="0">
                <a:latin typeface="French Script MT" panose="03020402040607040605" pitchFamily="66" charset="0"/>
              </a:rPr>
              <a:t>Silvio </a:t>
            </a:r>
            <a:r>
              <a:rPr lang="fr-BE" sz="7200" dirty="0" err="1" smtClean="0">
                <a:latin typeface="French Script MT" panose="03020402040607040605" pitchFamily="66" charset="0"/>
              </a:rPr>
              <a:t>Campinoti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82638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180</a:t>
            </a:fld>
            <a:endParaRPr lang="fr-BE" dirty="0"/>
          </a:p>
        </p:txBody>
      </p:sp>
      <p:sp>
        <p:nvSpPr>
          <p:cNvPr id="6" name="ZoneTexte 5"/>
          <p:cNvSpPr txBox="1"/>
          <p:nvPr/>
        </p:nvSpPr>
        <p:spPr>
          <a:xfrm>
            <a:off x="849086" y="2645560"/>
            <a:ext cx="4938460" cy="2031325"/>
          </a:xfrm>
          <a:prstGeom prst="rect">
            <a:avLst/>
          </a:prstGeom>
          <a:noFill/>
        </p:spPr>
        <p:txBody>
          <a:bodyPr wrap="square" rtlCol="0">
            <a:spAutoFit/>
          </a:bodyPr>
          <a:lstStyle/>
          <a:p>
            <a:pPr algn="ctr"/>
            <a:r>
              <a:rPr lang="fr-BE" dirty="0" smtClean="0"/>
              <a:t>Né en 1898 – 20 ans</a:t>
            </a:r>
          </a:p>
          <a:p>
            <a:pPr algn="ctr"/>
            <a:r>
              <a:rPr lang="fr-BE" dirty="0" smtClean="0"/>
              <a:t>Décédé le 1 novembre 1918</a:t>
            </a:r>
          </a:p>
          <a:p>
            <a:pPr algn="ctr"/>
            <a:r>
              <a:rPr lang="fr-BE" dirty="0" smtClean="0"/>
              <a:t>Inhumé le</a:t>
            </a:r>
          </a:p>
          <a:p>
            <a:pPr algn="ctr"/>
            <a:endParaRPr lang="fr-BE" dirty="0"/>
          </a:p>
          <a:p>
            <a:pPr algn="ctr"/>
            <a:r>
              <a:rPr lang="fr-BE" dirty="0" smtClean="0"/>
              <a:t>Régiment: </a:t>
            </a:r>
            <a:r>
              <a:rPr lang="en-US" dirty="0"/>
              <a:t>The Queen's </a:t>
            </a:r>
            <a:endParaRPr lang="en-US" dirty="0" smtClean="0"/>
          </a:p>
          <a:p>
            <a:pPr algn="ctr"/>
            <a:r>
              <a:rPr lang="en-US" dirty="0" smtClean="0"/>
              <a:t>(</a:t>
            </a:r>
            <a:r>
              <a:rPr lang="en-US" dirty="0"/>
              <a:t>Royal West Surrey 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a:t>
            </a:r>
            <a:r>
              <a:rPr lang="fr-BE" dirty="0"/>
              <a:t>2</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07403" y="1096111"/>
            <a:ext cx="4621823" cy="1200329"/>
          </a:xfrm>
          <a:prstGeom prst="rect">
            <a:avLst/>
          </a:prstGeom>
          <a:noFill/>
        </p:spPr>
        <p:txBody>
          <a:bodyPr wrap="square" rtlCol="0">
            <a:spAutoFit/>
          </a:bodyPr>
          <a:lstStyle/>
          <a:p>
            <a:r>
              <a:rPr lang="fr-BE" sz="7200" dirty="0" smtClean="0">
                <a:latin typeface="French Script MT" panose="03020402040607040605" pitchFamily="66" charset="0"/>
              </a:rPr>
              <a:t>Robert </a:t>
            </a:r>
            <a:r>
              <a:rPr lang="fr-BE" sz="7200" dirty="0" err="1" smtClean="0">
                <a:latin typeface="French Script MT" panose="03020402040607040605" pitchFamily="66" charset="0"/>
              </a:rPr>
              <a:t>Meades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420431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181</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1896 – 22 ans</a:t>
            </a:r>
          </a:p>
          <a:p>
            <a:pPr algn="ctr"/>
            <a:r>
              <a:rPr lang="fr-BE" dirty="0" smtClean="0"/>
              <a:t>Décédé le 11 novembre 1918</a:t>
            </a:r>
          </a:p>
          <a:p>
            <a:pPr algn="ctr"/>
            <a:r>
              <a:rPr lang="fr-BE" dirty="0" smtClean="0"/>
              <a:t>Inhumé le</a:t>
            </a:r>
          </a:p>
          <a:p>
            <a:pPr algn="ctr"/>
            <a:endParaRPr lang="fr-BE" dirty="0"/>
          </a:p>
          <a:p>
            <a:pPr algn="ctr"/>
            <a:r>
              <a:rPr lang="fr-BE" dirty="0" smtClean="0"/>
              <a:t>Régiment: </a:t>
            </a:r>
            <a:r>
              <a:rPr lang="fr-BE" dirty="0"/>
              <a:t>London </a:t>
            </a:r>
            <a:r>
              <a:rPr lang="fr-BE" dirty="0" err="1" smtClean="0"/>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76145" y="1103651"/>
            <a:ext cx="3684340" cy="1200329"/>
          </a:xfrm>
          <a:prstGeom prst="rect">
            <a:avLst/>
          </a:prstGeom>
          <a:noFill/>
        </p:spPr>
        <p:txBody>
          <a:bodyPr wrap="square" rtlCol="0">
            <a:spAutoFit/>
          </a:bodyPr>
          <a:lstStyle/>
          <a:p>
            <a:r>
              <a:rPr lang="fr-BE" sz="7200" dirty="0" smtClean="0">
                <a:latin typeface="French Script MT" panose="03020402040607040605" pitchFamily="66" charset="0"/>
              </a:rPr>
              <a:t>Walter </a:t>
            </a:r>
            <a:r>
              <a:rPr lang="fr-BE" sz="7200" dirty="0" err="1" smtClean="0">
                <a:latin typeface="French Script MT" panose="03020402040607040605" pitchFamily="66" charset="0"/>
              </a:rPr>
              <a:t>Mee</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562913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182</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10 novembre 1918</a:t>
            </a:r>
          </a:p>
          <a:p>
            <a:pPr algn="ctr"/>
            <a:r>
              <a:rPr lang="fr-BE" dirty="0" smtClean="0"/>
              <a:t>Inhumé le</a:t>
            </a:r>
          </a:p>
          <a:p>
            <a:pPr algn="ctr"/>
            <a:endParaRPr lang="fr-BE" dirty="0"/>
          </a:p>
          <a:p>
            <a:pPr algn="ctr"/>
            <a:r>
              <a:rPr lang="fr-BE" dirty="0" smtClean="0"/>
              <a:t>Régiment: </a:t>
            </a:r>
            <a:r>
              <a:rPr lang="fr-BE" dirty="0"/>
              <a:t>Leicestershire </a:t>
            </a:r>
            <a:r>
              <a:rPr lang="fr-BE" dirty="0" err="1"/>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64226" y="1096111"/>
            <a:ext cx="4308177" cy="1200329"/>
          </a:xfrm>
          <a:prstGeom prst="rect">
            <a:avLst/>
          </a:prstGeom>
          <a:noFill/>
        </p:spPr>
        <p:txBody>
          <a:bodyPr wrap="square" rtlCol="0">
            <a:spAutoFit/>
          </a:bodyPr>
          <a:lstStyle/>
          <a:p>
            <a:r>
              <a:rPr lang="fr-BE" sz="7200" dirty="0" smtClean="0">
                <a:latin typeface="French Script MT" panose="03020402040607040605" pitchFamily="66" charset="0"/>
              </a:rPr>
              <a:t>H. </a:t>
            </a:r>
            <a:r>
              <a:rPr lang="fr-BE" sz="7200" dirty="0" err="1" smtClean="0">
                <a:latin typeface="French Script MT" panose="03020402040607040605" pitchFamily="66" charset="0"/>
              </a:rPr>
              <a:t>Merryfield</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198715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183</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1891 – 27 ans</a:t>
            </a:r>
          </a:p>
          <a:p>
            <a:pPr algn="ctr"/>
            <a:r>
              <a:rPr lang="fr-BE" dirty="0" smtClean="0"/>
              <a:t>Décédé le 1 octobre 1918</a:t>
            </a:r>
          </a:p>
          <a:p>
            <a:pPr algn="ctr"/>
            <a:r>
              <a:rPr lang="fr-BE" dirty="0" smtClean="0"/>
              <a:t>Inhumé le</a:t>
            </a:r>
          </a:p>
          <a:p>
            <a:pPr algn="ctr"/>
            <a:endParaRPr lang="fr-BE" dirty="0"/>
          </a:p>
          <a:p>
            <a:pPr algn="ctr"/>
            <a:r>
              <a:rPr lang="fr-BE" dirty="0" smtClean="0"/>
              <a:t>Régiment: </a:t>
            </a:r>
            <a:r>
              <a:rPr lang="fr-BE" dirty="0"/>
              <a:t>Canadian </a:t>
            </a:r>
            <a:r>
              <a:rPr lang="fr-BE" dirty="0" err="1" smtClean="0"/>
              <a:t>Infantry</a:t>
            </a:r>
            <a:endParaRPr lang="fr-BE" dirty="0" smtClean="0"/>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74344" y="1092765"/>
            <a:ext cx="5087941" cy="1200329"/>
          </a:xfrm>
          <a:prstGeom prst="rect">
            <a:avLst/>
          </a:prstGeom>
          <a:noFill/>
        </p:spPr>
        <p:txBody>
          <a:bodyPr wrap="square" rtlCol="0">
            <a:spAutoFit/>
          </a:bodyPr>
          <a:lstStyle/>
          <a:p>
            <a:r>
              <a:rPr lang="fr-BE" sz="7200" dirty="0" smtClean="0">
                <a:latin typeface="French Script MT" panose="03020402040607040605" pitchFamily="66" charset="0"/>
              </a:rPr>
              <a:t>Norman Murray</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9828" y="1092765"/>
            <a:ext cx="2286000" cy="1714500"/>
          </a:xfrm>
          <a:prstGeom prst="rect">
            <a:avLst/>
          </a:prstGeom>
        </p:spPr>
      </p:pic>
    </p:spTree>
    <p:extLst>
      <p:ext uri="{BB962C8B-B14F-4D97-AF65-F5344CB8AC3E}">
        <p14:creationId xmlns:p14="http://schemas.microsoft.com/office/powerpoint/2010/main" val="2001401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184</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 octobre 1918</a:t>
            </a:r>
          </a:p>
          <a:p>
            <a:pPr algn="ctr"/>
            <a:r>
              <a:rPr lang="fr-BE" dirty="0" smtClean="0"/>
              <a:t>Inhumé le</a:t>
            </a:r>
          </a:p>
          <a:p>
            <a:pPr algn="ctr"/>
            <a:endParaRPr lang="fr-BE" dirty="0"/>
          </a:p>
          <a:p>
            <a:pPr algn="ctr"/>
            <a:r>
              <a:rPr lang="fr-BE" dirty="0" smtClean="0"/>
              <a:t>Régiment: </a:t>
            </a:r>
            <a:r>
              <a:rPr lang="fr-BE" dirty="0"/>
              <a:t>London </a:t>
            </a:r>
            <a:r>
              <a:rPr lang="fr-BE" dirty="0" err="1"/>
              <a:t>Regiment</a:t>
            </a:r>
            <a:r>
              <a:rPr lang="fr-BE" dirty="0"/>
              <a:t> (London Irish Rifles)</a:t>
            </a:r>
            <a:endParaRPr lang="fr-BE" dirty="0" smtClean="0"/>
          </a:p>
          <a:p>
            <a:pPr algn="ctr"/>
            <a:r>
              <a:rPr lang="fr-BE" dirty="0" smtClean="0"/>
              <a:t>Statut: </a:t>
            </a:r>
            <a:r>
              <a:rPr lang="fr-BE" dirty="0" err="1" smtClean="0"/>
              <a:t>Rifleman</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08956" y="1127050"/>
            <a:ext cx="3818717" cy="1200329"/>
          </a:xfrm>
          <a:prstGeom prst="rect">
            <a:avLst/>
          </a:prstGeom>
          <a:noFill/>
        </p:spPr>
        <p:txBody>
          <a:bodyPr wrap="square" rtlCol="0">
            <a:spAutoFit/>
          </a:bodyPr>
          <a:lstStyle/>
          <a:p>
            <a:r>
              <a:rPr lang="fr-BE" sz="7200" dirty="0" smtClean="0">
                <a:latin typeface="French Script MT" panose="03020402040607040605" pitchFamily="66" charset="0"/>
              </a:rPr>
              <a:t>H. </a:t>
            </a:r>
            <a:r>
              <a:rPr lang="fr-BE" sz="7200" dirty="0" err="1" smtClean="0">
                <a:latin typeface="French Script MT" panose="03020402040607040605" pitchFamily="66" charset="0"/>
              </a:rPr>
              <a:t>Naldrett</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402800"/>
            <a:ext cx="2286000" cy="1714500"/>
          </a:xfrm>
          <a:prstGeom prst="rect">
            <a:avLst/>
          </a:prstGeom>
        </p:spPr>
      </p:pic>
    </p:spTree>
    <p:extLst>
      <p:ext uri="{BB962C8B-B14F-4D97-AF65-F5344CB8AC3E}">
        <p14:creationId xmlns:p14="http://schemas.microsoft.com/office/powerpoint/2010/main" val="189511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185</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1892 – 26 ans</a:t>
            </a:r>
          </a:p>
          <a:p>
            <a:pPr algn="ctr"/>
            <a:r>
              <a:rPr lang="fr-BE" dirty="0" smtClean="0"/>
              <a:t>Décédé le 9 octobre 1918</a:t>
            </a:r>
          </a:p>
          <a:p>
            <a:pPr algn="ctr"/>
            <a:r>
              <a:rPr lang="fr-BE" dirty="0" smtClean="0"/>
              <a:t>Inhumé le</a:t>
            </a:r>
          </a:p>
          <a:p>
            <a:pPr algn="ctr"/>
            <a:endParaRPr lang="fr-BE" dirty="0"/>
          </a:p>
          <a:p>
            <a:pPr algn="ctr"/>
            <a:r>
              <a:rPr lang="fr-BE" dirty="0" smtClean="0"/>
              <a:t>Régiment: </a:t>
            </a:r>
            <a:r>
              <a:rPr lang="en-US" dirty="0" smtClean="0"/>
              <a:t>Royal Scots </a:t>
            </a:r>
            <a:r>
              <a:rPr lang="fr-BE" dirty="0" smtClean="0"/>
              <a:t>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25887" y="1096111"/>
            <a:ext cx="3784856" cy="1200329"/>
          </a:xfrm>
          <a:prstGeom prst="rect">
            <a:avLst/>
          </a:prstGeom>
          <a:noFill/>
        </p:spPr>
        <p:txBody>
          <a:bodyPr wrap="square" rtlCol="0">
            <a:spAutoFit/>
          </a:bodyPr>
          <a:lstStyle/>
          <a:p>
            <a:r>
              <a:rPr lang="fr-BE" sz="7200" dirty="0" smtClean="0">
                <a:latin typeface="French Script MT" panose="03020402040607040605" pitchFamily="66" charset="0"/>
              </a:rPr>
              <a:t>John Nelson</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725551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186</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1897 – 21 ans</a:t>
            </a:r>
          </a:p>
          <a:p>
            <a:pPr algn="ctr"/>
            <a:r>
              <a:rPr lang="fr-BE" dirty="0" smtClean="0"/>
              <a:t>Décédé le </a:t>
            </a:r>
            <a:r>
              <a:rPr lang="fr-BE" dirty="0"/>
              <a:t>9</a:t>
            </a:r>
            <a:r>
              <a:rPr lang="fr-BE" dirty="0" smtClean="0"/>
              <a:t> octobre 1918</a:t>
            </a:r>
          </a:p>
          <a:p>
            <a:pPr algn="ctr"/>
            <a:r>
              <a:rPr lang="fr-BE" dirty="0" smtClean="0"/>
              <a:t>Inhumé le</a:t>
            </a:r>
          </a:p>
          <a:p>
            <a:pPr algn="ctr"/>
            <a:endParaRPr lang="fr-BE" dirty="0"/>
          </a:p>
          <a:p>
            <a:pPr algn="ctr"/>
            <a:r>
              <a:rPr lang="fr-BE" dirty="0" smtClean="0"/>
              <a:t>Régiment: </a:t>
            </a:r>
            <a:r>
              <a:rPr lang="fr-BE" dirty="0"/>
              <a:t>London </a:t>
            </a:r>
            <a:r>
              <a:rPr lang="fr-BE" dirty="0" err="1"/>
              <a:t>Regiment</a:t>
            </a:r>
            <a:r>
              <a:rPr lang="fr-BE" dirty="0"/>
              <a:t> (Royal Fusiliers)</a:t>
            </a:r>
            <a:r>
              <a:rPr lang="fr-BE" dirty="0" smtClean="0"/>
              <a:t> UK</a:t>
            </a:r>
          </a:p>
          <a:p>
            <a:pPr algn="ctr"/>
            <a:r>
              <a:rPr lang="fr-BE" dirty="0" smtClean="0"/>
              <a:t>Statut: Lance Corporal (Caporal)</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648221" y="1103651"/>
            <a:ext cx="5340187" cy="1200329"/>
          </a:xfrm>
          <a:prstGeom prst="rect">
            <a:avLst/>
          </a:prstGeom>
          <a:noFill/>
        </p:spPr>
        <p:txBody>
          <a:bodyPr wrap="square" rtlCol="0">
            <a:spAutoFit/>
          </a:bodyPr>
          <a:lstStyle/>
          <a:p>
            <a:r>
              <a:rPr lang="fr-BE" sz="7200" dirty="0" smtClean="0">
                <a:latin typeface="French Script MT" panose="03020402040607040605" pitchFamily="66" charset="0"/>
              </a:rPr>
              <a:t>Alfred Nottingham</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03059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187</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1894 – 24 ans</a:t>
            </a:r>
          </a:p>
          <a:p>
            <a:pPr algn="ctr"/>
            <a:r>
              <a:rPr lang="fr-BE" dirty="0" smtClean="0"/>
              <a:t>Décédé le 6 novembre 1918</a:t>
            </a:r>
          </a:p>
          <a:p>
            <a:pPr algn="ctr"/>
            <a:r>
              <a:rPr lang="fr-BE" dirty="0" smtClean="0"/>
              <a:t>Inhumé le</a:t>
            </a:r>
          </a:p>
          <a:p>
            <a:pPr algn="ctr"/>
            <a:endParaRPr lang="fr-BE" dirty="0"/>
          </a:p>
          <a:p>
            <a:pPr algn="ctr"/>
            <a:r>
              <a:rPr lang="fr-BE" dirty="0" smtClean="0"/>
              <a:t>Régiment: </a:t>
            </a:r>
            <a:r>
              <a:rPr lang="fr-BE" dirty="0"/>
              <a:t>Leicestershire </a:t>
            </a:r>
            <a:r>
              <a:rPr lang="fr-BE" dirty="0" err="1"/>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02640" y="1096111"/>
            <a:ext cx="4631350" cy="1200329"/>
          </a:xfrm>
          <a:prstGeom prst="rect">
            <a:avLst/>
          </a:prstGeom>
          <a:noFill/>
        </p:spPr>
        <p:txBody>
          <a:bodyPr wrap="square" rtlCol="0">
            <a:spAutoFit/>
          </a:bodyPr>
          <a:lstStyle/>
          <a:p>
            <a:r>
              <a:rPr lang="fr-BE" sz="7200" dirty="0" smtClean="0">
                <a:latin typeface="French Script MT" panose="03020402040607040605" pitchFamily="66" charset="0"/>
              </a:rPr>
              <a:t>William Oldham</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987577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188</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1882 – 36 ans</a:t>
            </a:r>
          </a:p>
          <a:p>
            <a:pPr algn="ctr"/>
            <a:r>
              <a:rPr lang="fr-BE" dirty="0" smtClean="0"/>
              <a:t>Décédé le 27 janvier 1918</a:t>
            </a:r>
          </a:p>
          <a:p>
            <a:pPr algn="ctr"/>
            <a:r>
              <a:rPr lang="fr-BE" dirty="0" smtClean="0"/>
              <a:t>Inhumé le</a:t>
            </a:r>
          </a:p>
          <a:p>
            <a:pPr algn="ctr"/>
            <a:endParaRPr lang="fr-BE" dirty="0"/>
          </a:p>
          <a:p>
            <a:pPr algn="ctr"/>
            <a:r>
              <a:rPr lang="fr-BE" dirty="0" smtClean="0"/>
              <a:t>Régiment: </a:t>
            </a:r>
            <a:r>
              <a:rPr lang="fr-BE" dirty="0"/>
              <a:t>Devonshire </a:t>
            </a:r>
            <a:r>
              <a:rPr lang="fr-BE" dirty="0" err="1"/>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898306" y="1096111"/>
            <a:ext cx="2840017" cy="1200329"/>
          </a:xfrm>
          <a:prstGeom prst="rect">
            <a:avLst/>
          </a:prstGeom>
          <a:noFill/>
        </p:spPr>
        <p:txBody>
          <a:bodyPr wrap="square" rtlCol="0">
            <a:spAutoFit/>
          </a:bodyPr>
          <a:lstStyle/>
          <a:p>
            <a:r>
              <a:rPr lang="fr-BE" sz="7200" dirty="0" smtClean="0">
                <a:latin typeface="French Script MT" panose="03020402040607040605" pitchFamily="66" charset="0"/>
              </a:rPr>
              <a:t>T. </a:t>
            </a:r>
            <a:r>
              <a:rPr lang="fr-BE" sz="7200" dirty="0" err="1" smtClean="0">
                <a:latin typeface="French Script MT" panose="03020402040607040605" pitchFamily="66" charset="0"/>
              </a:rPr>
              <a:t>Pizzey</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848174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189</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1894 – 24 ans</a:t>
            </a:r>
          </a:p>
          <a:p>
            <a:pPr algn="ctr"/>
            <a:r>
              <a:rPr lang="fr-BE" dirty="0" smtClean="0"/>
              <a:t>Décédé le 24 octobre 1918</a:t>
            </a:r>
          </a:p>
          <a:p>
            <a:pPr algn="ctr"/>
            <a:r>
              <a:rPr lang="fr-BE" dirty="0" smtClean="0"/>
              <a:t>Inhumé le</a:t>
            </a:r>
          </a:p>
          <a:p>
            <a:pPr algn="ctr"/>
            <a:endParaRPr lang="fr-BE" dirty="0"/>
          </a:p>
          <a:p>
            <a:pPr algn="ctr"/>
            <a:r>
              <a:rPr lang="fr-BE" dirty="0" smtClean="0"/>
              <a:t>Régiment: </a:t>
            </a:r>
            <a:r>
              <a:rPr lang="fr-BE" dirty="0"/>
              <a:t>South Staffordshire </a:t>
            </a:r>
            <a:r>
              <a:rPr lang="fr-BE" dirty="0" err="1"/>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20853" y="1092765"/>
            <a:ext cx="3794923" cy="1200329"/>
          </a:xfrm>
          <a:prstGeom prst="rect">
            <a:avLst/>
          </a:prstGeom>
          <a:noFill/>
        </p:spPr>
        <p:txBody>
          <a:bodyPr wrap="square" rtlCol="0">
            <a:spAutoFit/>
          </a:bodyPr>
          <a:lstStyle/>
          <a:p>
            <a:r>
              <a:rPr lang="fr-BE" sz="7200" dirty="0" smtClean="0">
                <a:latin typeface="French Script MT" panose="03020402040607040605" pitchFamily="66" charset="0"/>
              </a:rPr>
              <a:t>Arthur </a:t>
            </a:r>
            <a:r>
              <a:rPr lang="fr-BE" sz="7200" dirty="0" err="1" smtClean="0">
                <a:latin typeface="French Script MT" panose="03020402040607040605" pitchFamily="66" charset="0"/>
              </a:rPr>
              <a:t>Reeve</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861170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95792" y="1103651"/>
            <a:ext cx="4445047" cy="1200329"/>
          </a:xfrm>
          <a:prstGeom prst="rect">
            <a:avLst/>
          </a:prstGeom>
          <a:noFill/>
        </p:spPr>
        <p:txBody>
          <a:bodyPr wrap="square" rtlCol="0">
            <a:spAutoFit/>
          </a:bodyPr>
          <a:lstStyle/>
          <a:p>
            <a:r>
              <a:rPr lang="fr-BE" sz="7200" dirty="0" smtClean="0">
                <a:latin typeface="French Script MT" panose="03020402040607040605" pitchFamily="66" charset="0"/>
              </a:rPr>
              <a:t>Salvatore </a:t>
            </a:r>
            <a:r>
              <a:rPr lang="fr-BE" sz="7200" dirty="0" err="1" smtClean="0">
                <a:latin typeface="French Script MT" panose="03020402040607040605" pitchFamily="66" charset="0"/>
              </a:rPr>
              <a:t>Canni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335436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190</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1893 – 22 ans</a:t>
            </a:r>
          </a:p>
          <a:p>
            <a:pPr algn="ctr"/>
            <a:r>
              <a:rPr lang="fr-BE" dirty="0" smtClean="0"/>
              <a:t>Décédé le 22 mai 1915</a:t>
            </a:r>
          </a:p>
          <a:p>
            <a:pPr algn="ctr"/>
            <a:r>
              <a:rPr lang="fr-BE" dirty="0" smtClean="0"/>
              <a:t>Inhumé le</a:t>
            </a:r>
          </a:p>
          <a:p>
            <a:pPr algn="ctr"/>
            <a:endParaRPr lang="fr-BE" dirty="0"/>
          </a:p>
          <a:p>
            <a:pPr algn="ctr"/>
            <a:r>
              <a:rPr lang="fr-BE" dirty="0" smtClean="0"/>
              <a:t>Régiment: </a:t>
            </a:r>
            <a:r>
              <a:rPr lang="fr-BE" dirty="0"/>
              <a:t>Monmouthshire </a:t>
            </a:r>
            <a:r>
              <a:rPr lang="fr-BE" dirty="0" err="1"/>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732211" y="1096111"/>
            <a:ext cx="3172208" cy="1200329"/>
          </a:xfrm>
          <a:prstGeom prst="rect">
            <a:avLst/>
          </a:prstGeom>
          <a:noFill/>
        </p:spPr>
        <p:txBody>
          <a:bodyPr wrap="square" rtlCol="0">
            <a:spAutoFit/>
          </a:bodyPr>
          <a:lstStyle/>
          <a:p>
            <a:r>
              <a:rPr lang="fr-BE" sz="7200" dirty="0" smtClean="0">
                <a:latin typeface="French Script MT" panose="03020402040607040605" pitchFamily="66" charset="0"/>
              </a:rPr>
              <a:t>W. </a:t>
            </a:r>
            <a:r>
              <a:rPr lang="fr-BE" sz="7200" dirty="0" err="1" smtClean="0">
                <a:latin typeface="French Script MT" panose="03020402040607040605" pitchFamily="66" charset="0"/>
              </a:rPr>
              <a:t>Regan</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922150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191</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1884 – 34 ans</a:t>
            </a:r>
          </a:p>
          <a:p>
            <a:pPr algn="ctr"/>
            <a:r>
              <a:rPr lang="fr-BE" dirty="0" smtClean="0"/>
              <a:t>Décédé le 27 octobre 1918</a:t>
            </a:r>
          </a:p>
          <a:p>
            <a:pPr algn="ctr"/>
            <a:r>
              <a:rPr lang="fr-BE" dirty="0" smtClean="0"/>
              <a:t>Inhumé le</a:t>
            </a:r>
          </a:p>
          <a:p>
            <a:pPr algn="ctr"/>
            <a:endParaRPr lang="fr-BE" dirty="0"/>
          </a:p>
          <a:p>
            <a:pPr algn="ctr"/>
            <a:r>
              <a:rPr lang="fr-BE" dirty="0" smtClean="0"/>
              <a:t>Régiment: </a:t>
            </a:r>
            <a:r>
              <a:rPr lang="fr-BE" dirty="0"/>
              <a:t>Royal </a:t>
            </a:r>
            <a:r>
              <a:rPr lang="fr-BE" dirty="0" err="1"/>
              <a:t>Welsh</a:t>
            </a:r>
            <a:r>
              <a:rPr lang="fr-BE" dirty="0"/>
              <a:t> Fusiliers</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707920" y="1092765"/>
            <a:ext cx="3220789" cy="1200329"/>
          </a:xfrm>
          <a:prstGeom prst="rect">
            <a:avLst/>
          </a:prstGeom>
          <a:noFill/>
        </p:spPr>
        <p:txBody>
          <a:bodyPr wrap="square" rtlCol="0">
            <a:spAutoFit/>
          </a:bodyPr>
          <a:lstStyle/>
          <a:p>
            <a:r>
              <a:rPr lang="fr-BE" sz="7200" dirty="0" smtClean="0">
                <a:latin typeface="French Script MT" panose="03020402040607040605" pitchFamily="66" charset="0"/>
              </a:rPr>
              <a:t>T. Roberts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4217532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192</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1882 – 36 ans</a:t>
            </a:r>
          </a:p>
          <a:p>
            <a:pPr algn="ctr"/>
            <a:r>
              <a:rPr lang="fr-BE" dirty="0" smtClean="0"/>
              <a:t>Décédé le 2 avril 1918</a:t>
            </a:r>
          </a:p>
          <a:p>
            <a:pPr algn="ctr"/>
            <a:r>
              <a:rPr lang="fr-BE" dirty="0" smtClean="0"/>
              <a:t>Inhumé le</a:t>
            </a:r>
          </a:p>
          <a:p>
            <a:pPr algn="ctr"/>
            <a:endParaRPr lang="fr-BE" dirty="0"/>
          </a:p>
          <a:p>
            <a:pPr algn="ctr"/>
            <a:r>
              <a:rPr lang="fr-BE" dirty="0" smtClean="0"/>
              <a:t>Régiment: </a:t>
            </a:r>
            <a:r>
              <a:rPr lang="fr-BE" dirty="0"/>
              <a:t>South Staffordshire </a:t>
            </a:r>
            <a:r>
              <a:rPr lang="fr-BE" dirty="0" err="1"/>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043570" y="1096111"/>
            <a:ext cx="2493966" cy="1200329"/>
          </a:xfrm>
          <a:prstGeom prst="rect">
            <a:avLst/>
          </a:prstGeom>
          <a:noFill/>
        </p:spPr>
        <p:txBody>
          <a:bodyPr wrap="square" rtlCol="0">
            <a:spAutoFit/>
          </a:bodyPr>
          <a:lstStyle/>
          <a:p>
            <a:r>
              <a:rPr lang="fr-BE" sz="7200" dirty="0" smtClean="0">
                <a:latin typeface="French Script MT" panose="03020402040607040605" pitchFamily="66" charset="0"/>
              </a:rPr>
              <a:t>F. Rose</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20191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193</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1882 – 33 ans</a:t>
            </a:r>
          </a:p>
          <a:p>
            <a:pPr algn="ctr"/>
            <a:r>
              <a:rPr lang="fr-BE" dirty="0" smtClean="0"/>
              <a:t>Décédé le 18 mai 1915</a:t>
            </a:r>
          </a:p>
          <a:p>
            <a:pPr algn="ctr"/>
            <a:r>
              <a:rPr lang="fr-BE" dirty="0" smtClean="0"/>
              <a:t>Inhumé le</a:t>
            </a:r>
          </a:p>
          <a:p>
            <a:pPr algn="ctr"/>
            <a:endParaRPr lang="fr-BE" dirty="0"/>
          </a:p>
          <a:p>
            <a:pPr algn="ctr"/>
            <a:r>
              <a:rPr lang="fr-BE" dirty="0" smtClean="0"/>
              <a:t>Régiment: </a:t>
            </a:r>
            <a:r>
              <a:rPr lang="en-US" dirty="0"/>
              <a:t>King's Own Yorkshire Light Infant</a:t>
            </a:r>
            <a:r>
              <a:rPr lang="en-US" b="1" dirty="0"/>
              <a:t>ry</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10457" y="1096111"/>
            <a:ext cx="4215716" cy="1200329"/>
          </a:xfrm>
          <a:prstGeom prst="rect">
            <a:avLst/>
          </a:prstGeom>
          <a:noFill/>
        </p:spPr>
        <p:txBody>
          <a:bodyPr wrap="square" rtlCol="0">
            <a:spAutoFit/>
          </a:bodyPr>
          <a:lstStyle/>
          <a:p>
            <a:r>
              <a:rPr lang="fr-BE" sz="7200" dirty="0" smtClean="0">
                <a:latin typeface="French Script MT" panose="03020402040607040605" pitchFamily="66" charset="0"/>
              </a:rPr>
              <a:t>Harry Savage</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658720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194</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p>
          <a:p>
            <a:pPr algn="ctr"/>
            <a:r>
              <a:rPr lang="fr-BE" dirty="0" smtClean="0"/>
              <a:t>Décédé le 5 novembre 1918</a:t>
            </a:r>
          </a:p>
          <a:p>
            <a:pPr algn="ctr"/>
            <a:r>
              <a:rPr lang="fr-BE" dirty="0" smtClean="0"/>
              <a:t>Inhumé le</a:t>
            </a:r>
          </a:p>
          <a:p>
            <a:pPr algn="ctr"/>
            <a:endParaRPr lang="fr-BE" dirty="0"/>
          </a:p>
          <a:p>
            <a:pPr algn="ctr"/>
            <a:r>
              <a:rPr lang="fr-BE" dirty="0" smtClean="0"/>
              <a:t>Régiment:  </a:t>
            </a:r>
            <a:r>
              <a:rPr lang="fr-BE" dirty="0"/>
              <a:t>Leicestershire </a:t>
            </a:r>
            <a:r>
              <a:rPr lang="fr-BE" dirty="0" err="1"/>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646432" y="1096111"/>
            <a:ext cx="3343766" cy="1200329"/>
          </a:xfrm>
          <a:prstGeom prst="rect">
            <a:avLst/>
          </a:prstGeom>
          <a:noFill/>
        </p:spPr>
        <p:txBody>
          <a:bodyPr wrap="square" rtlCol="0">
            <a:spAutoFit/>
          </a:bodyPr>
          <a:lstStyle/>
          <a:p>
            <a:r>
              <a:rPr lang="fr-BE" sz="7200" dirty="0" smtClean="0">
                <a:latin typeface="French Script MT" panose="03020402040607040605" pitchFamily="66" charset="0"/>
              </a:rPr>
              <a:t>J. </a:t>
            </a:r>
            <a:r>
              <a:rPr lang="fr-BE" sz="7200" dirty="0" err="1" smtClean="0">
                <a:latin typeface="French Script MT" panose="03020402040607040605" pitchFamily="66" charset="0"/>
              </a:rPr>
              <a:t>Saywood</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5054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195</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p>
          <a:p>
            <a:pPr algn="ctr"/>
            <a:r>
              <a:rPr lang="fr-BE" dirty="0" smtClean="0"/>
              <a:t>Décédé le </a:t>
            </a:r>
            <a:r>
              <a:rPr lang="fr-BE" dirty="0"/>
              <a:t>7</a:t>
            </a:r>
            <a:r>
              <a:rPr lang="fr-BE" dirty="0" smtClean="0"/>
              <a:t> novembre 1918</a:t>
            </a:r>
          </a:p>
          <a:p>
            <a:pPr algn="ctr"/>
            <a:r>
              <a:rPr lang="fr-BE" dirty="0" smtClean="0"/>
              <a:t>Inhumé le</a:t>
            </a:r>
          </a:p>
          <a:p>
            <a:pPr algn="ctr"/>
            <a:endParaRPr lang="fr-BE" dirty="0"/>
          </a:p>
          <a:p>
            <a:pPr algn="ctr"/>
            <a:r>
              <a:rPr lang="fr-BE" dirty="0" smtClean="0"/>
              <a:t>Régiment:  </a:t>
            </a:r>
            <a:r>
              <a:rPr lang="en-US" dirty="0"/>
              <a:t>King's Own Yorkshire Light Infantry</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24177" y="1096111"/>
            <a:ext cx="3788275" cy="1200329"/>
          </a:xfrm>
          <a:prstGeom prst="rect">
            <a:avLst/>
          </a:prstGeom>
          <a:noFill/>
        </p:spPr>
        <p:txBody>
          <a:bodyPr wrap="square" rtlCol="0">
            <a:spAutoFit/>
          </a:bodyPr>
          <a:lstStyle/>
          <a:p>
            <a:r>
              <a:rPr lang="fr-BE" sz="7200" dirty="0" smtClean="0">
                <a:latin typeface="French Script MT" panose="03020402040607040605" pitchFamily="66" charset="0"/>
              </a:rPr>
              <a:t>E. </a:t>
            </a:r>
            <a:r>
              <a:rPr lang="fr-BE" sz="7200" dirty="0" err="1" smtClean="0">
                <a:latin typeface="French Script MT" panose="03020402040607040605" pitchFamily="66" charset="0"/>
              </a:rPr>
              <a:t>Southeran</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751127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196</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1895 – 23 ans</a:t>
            </a:r>
          </a:p>
          <a:p>
            <a:pPr algn="ctr"/>
            <a:r>
              <a:rPr lang="fr-BE" dirty="0" smtClean="0"/>
              <a:t>Décédé le 30 octobre 1918</a:t>
            </a:r>
          </a:p>
          <a:p>
            <a:pPr algn="ctr"/>
            <a:r>
              <a:rPr lang="fr-BE" dirty="0" smtClean="0"/>
              <a:t>Inhumé le</a:t>
            </a:r>
          </a:p>
          <a:p>
            <a:pPr algn="ctr"/>
            <a:endParaRPr lang="fr-BE" dirty="0"/>
          </a:p>
          <a:p>
            <a:pPr algn="ctr"/>
            <a:r>
              <a:rPr lang="fr-BE" dirty="0" smtClean="0"/>
              <a:t>Régiment: </a:t>
            </a:r>
            <a:r>
              <a:rPr lang="fr-BE" dirty="0"/>
              <a:t>Royal Marine Light </a:t>
            </a:r>
            <a:r>
              <a:rPr lang="fr-BE" dirty="0" err="1"/>
              <a:t>Infantry</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a:t>
            </a:r>
            <a:r>
              <a:rPr lang="fr-BE" dirty="0"/>
              <a:t>4</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964115" y="1096111"/>
            <a:ext cx="2708400" cy="1200329"/>
          </a:xfrm>
          <a:prstGeom prst="rect">
            <a:avLst/>
          </a:prstGeom>
          <a:noFill/>
        </p:spPr>
        <p:txBody>
          <a:bodyPr wrap="square" rtlCol="0">
            <a:spAutoFit/>
          </a:bodyPr>
          <a:lstStyle/>
          <a:p>
            <a:r>
              <a:rPr lang="fr-BE" sz="7200" dirty="0" smtClean="0">
                <a:latin typeface="French Script MT" panose="03020402040607040605" pitchFamily="66" charset="0"/>
              </a:rPr>
              <a:t>A. Stone</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253860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197</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p>
          <a:p>
            <a:pPr algn="ctr"/>
            <a:r>
              <a:rPr lang="fr-BE" dirty="0" smtClean="0"/>
              <a:t>Décédé le 30 mars 1918</a:t>
            </a:r>
          </a:p>
          <a:p>
            <a:pPr algn="ctr"/>
            <a:r>
              <a:rPr lang="fr-BE" dirty="0" smtClean="0"/>
              <a:t>Inhumé le</a:t>
            </a:r>
          </a:p>
          <a:p>
            <a:pPr algn="ctr"/>
            <a:endParaRPr lang="fr-BE" dirty="0"/>
          </a:p>
          <a:p>
            <a:pPr algn="ctr"/>
            <a:r>
              <a:rPr lang="fr-BE" dirty="0" smtClean="0"/>
              <a:t>Régiment: </a:t>
            </a:r>
            <a:r>
              <a:rPr lang="fr-BE" dirty="0"/>
              <a:t>Machine Gun Corps (</a:t>
            </a:r>
            <a:r>
              <a:rPr lang="fr-BE" dirty="0" err="1"/>
              <a:t>Infantry</a:t>
            </a:r>
            <a:r>
              <a:rPr lang="fr-BE" dirty="0"/>
              <a: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719459" y="1096111"/>
            <a:ext cx="3197711" cy="1200329"/>
          </a:xfrm>
          <a:prstGeom prst="rect">
            <a:avLst/>
          </a:prstGeom>
          <a:noFill/>
        </p:spPr>
        <p:txBody>
          <a:bodyPr wrap="square" rtlCol="0">
            <a:spAutoFit/>
          </a:bodyPr>
          <a:lstStyle/>
          <a:p>
            <a:r>
              <a:rPr lang="fr-BE" sz="7200" dirty="0" smtClean="0">
                <a:latin typeface="French Script MT" panose="03020402040607040605" pitchFamily="66" charset="0"/>
              </a:rPr>
              <a:t>S. </a:t>
            </a:r>
            <a:r>
              <a:rPr lang="fr-BE" sz="7200" dirty="0" err="1" smtClean="0">
                <a:latin typeface="French Script MT" panose="03020402040607040605" pitchFamily="66" charset="0"/>
              </a:rPr>
              <a:t>Symons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40417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198</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1896 – 19 ans</a:t>
            </a:r>
          </a:p>
          <a:p>
            <a:pPr algn="ctr"/>
            <a:r>
              <a:rPr lang="fr-BE" dirty="0" smtClean="0"/>
              <a:t>Décédé le 4 mai 1915</a:t>
            </a:r>
          </a:p>
          <a:p>
            <a:pPr algn="ctr"/>
            <a:r>
              <a:rPr lang="fr-BE" dirty="0" smtClean="0"/>
              <a:t>Inhumé le</a:t>
            </a:r>
          </a:p>
          <a:p>
            <a:pPr algn="ctr"/>
            <a:endParaRPr lang="fr-BE" dirty="0"/>
          </a:p>
          <a:p>
            <a:pPr algn="ctr"/>
            <a:r>
              <a:rPr lang="fr-BE" dirty="0" smtClean="0"/>
              <a:t>Régiment: </a:t>
            </a:r>
            <a:r>
              <a:rPr lang="fr-BE" dirty="0"/>
              <a:t>Canadian </a:t>
            </a:r>
            <a:r>
              <a:rPr lang="fr-BE" dirty="0" err="1" smtClean="0"/>
              <a:t>Infantry</a:t>
            </a:r>
            <a:r>
              <a:rPr lang="fr-BE" dirty="0" smtClean="0"/>
              <a:t> CDN</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69344" y="1096111"/>
            <a:ext cx="4697942" cy="1200329"/>
          </a:xfrm>
          <a:prstGeom prst="rect">
            <a:avLst/>
          </a:prstGeom>
          <a:noFill/>
        </p:spPr>
        <p:txBody>
          <a:bodyPr wrap="square" rtlCol="0">
            <a:spAutoFit/>
          </a:bodyPr>
          <a:lstStyle/>
          <a:p>
            <a:r>
              <a:rPr lang="fr-BE" sz="7200" dirty="0" smtClean="0">
                <a:latin typeface="French Script MT" panose="03020402040607040605" pitchFamily="66" charset="0"/>
              </a:rPr>
              <a:t>William Thomas</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373739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199</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1896 – 29 ans</a:t>
            </a:r>
          </a:p>
          <a:p>
            <a:pPr algn="ctr"/>
            <a:r>
              <a:rPr lang="fr-BE" dirty="0" smtClean="0"/>
              <a:t>Décédé le 4 novembre 1918</a:t>
            </a:r>
          </a:p>
          <a:p>
            <a:pPr algn="ctr"/>
            <a:r>
              <a:rPr lang="fr-BE" dirty="0" smtClean="0"/>
              <a:t>Inhumé le</a:t>
            </a:r>
          </a:p>
          <a:p>
            <a:pPr algn="ctr"/>
            <a:endParaRPr lang="fr-BE" dirty="0"/>
          </a:p>
          <a:p>
            <a:pPr algn="ctr"/>
            <a:r>
              <a:rPr lang="fr-BE" dirty="0" smtClean="0"/>
              <a:t>Régiment: </a:t>
            </a:r>
            <a:r>
              <a:rPr lang="fr-BE" dirty="0"/>
              <a:t>Lincolnshire </a:t>
            </a:r>
            <a:r>
              <a:rPr lang="fr-BE" dirty="0" err="1" smtClean="0"/>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08130" y="1096111"/>
            <a:ext cx="3820370" cy="1200329"/>
          </a:xfrm>
          <a:prstGeom prst="rect">
            <a:avLst/>
          </a:prstGeom>
          <a:noFill/>
        </p:spPr>
        <p:txBody>
          <a:bodyPr wrap="square" rtlCol="0">
            <a:spAutoFit/>
          </a:bodyPr>
          <a:lstStyle/>
          <a:p>
            <a:r>
              <a:rPr lang="fr-BE" sz="7200" dirty="0" smtClean="0">
                <a:latin typeface="French Script MT" panose="03020402040607040605" pitchFamily="66" charset="0"/>
              </a:rPr>
              <a:t>James Turner</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411588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6200000">
            <a:off x="-168660" y="3695516"/>
            <a:ext cx="4326622" cy="842554"/>
          </a:xfrm>
        </p:spPr>
        <p:txBody>
          <a:bodyPr/>
          <a:lstStyle/>
          <a:p>
            <a:pPr algn="ctr"/>
            <a:r>
              <a:rPr lang="fr-BE" dirty="0" smtClean="0">
                <a:latin typeface="Blackadder ITC" panose="04020505051007020D02" pitchFamily="82" charset="0"/>
              </a:rPr>
              <a:t>Présentation</a:t>
            </a:r>
            <a:endParaRPr lang="fr-BE" dirty="0">
              <a:latin typeface="Blackadder ITC" panose="04020505051007020D02" pitchFamily="82" charset="0"/>
            </a:endParaRPr>
          </a:p>
        </p:txBody>
      </p:sp>
      <p:sp>
        <p:nvSpPr>
          <p:cNvPr id="3" name="Espace réservé du contenu 2"/>
          <p:cNvSpPr>
            <a:spLocks noGrp="1"/>
          </p:cNvSpPr>
          <p:nvPr>
            <p:ph idx="1"/>
          </p:nvPr>
        </p:nvSpPr>
        <p:spPr>
          <a:xfrm>
            <a:off x="2339368" y="1943552"/>
            <a:ext cx="8595360" cy="4525510"/>
          </a:xfrm>
        </p:spPr>
        <p:txBody>
          <a:bodyPr>
            <a:normAutofit fontScale="92500" lnSpcReduction="20000"/>
          </a:bodyPr>
          <a:lstStyle/>
          <a:p>
            <a:pPr marL="0" indent="0" algn="just">
              <a:buNone/>
            </a:pPr>
            <a:r>
              <a:rPr lang="fr-BE" dirty="0" smtClean="0"/>
              <a:t>Bonjour à toutes et à tous,</a:t>
            </a:r>
            <a:endParaRPr lang="fr-BE" dirty="0"/>
          </a:p>
          <a:p>
            <a:pPr algn="just"/>
            <a:r>
              <a:rPr lang="fr-BE" dirty="0" smtClean="0"/>
              <a:t>Ce document « </a:t>
            </a:r>
            <a:r>
              <a:rPr lang="fr-BE" dirty="0" err="1" smtClean="0"/>
              <a:t>powerpoint</a:t>
            </a:r>
            <a:r>
              <a:rPr lang="fr-BE" dirty="0" smtClean="0"/>
              <a:t> » a pour but de pérenniser le devoir de mémoire envers nos alliés qui ont donné leur vie pour la liberté de notre pays, de nos famille et de nos terres, principalement en 14-18 mais aussi en 40-45. Un document similaire existe pour les soldats belges inhumés dans la même pelouse.</a:t>
            </a:r>
          </a:p>
          <a:p>
            <a:pPr algn="just"/>
            <a:r>
              <a:rPr lang="fr-BE" dirty="0" smtClean="0"/>
              <a:t>Il permet d’effectuer un recensement des soldats étrangers inhumés sur cette pelouse d’honneur et tout un chacun pourra directement situer un soldat, d’abord sur le plan général et ensuite situer la tombe exacte. Il suffit d’aller à la dia 5, cliquer sur la parcelle voulue. Pour revenir à la dia, il faut cliquer sur la flèche en haut à droite. IL existe également un document « </a:t>
            </a:r>
            <a:r>
              <a:rPr lang="fr-BE" dirty="0" err="1" smtClean="0"/>
              <a:t>excel</a:t>
            </a:r>
            <a:r>
              <a:rPr lang="fr-BE" dirty="0" smtClean="0"/>
              <a:t> » qui classe par pays les sépultures.</a:t>
            </a:r>
          </a:p>
          <a:p>
            <a:pPr algn="just"/>
            <a:r>
              <a:rPr lang="fr-BE" dirty="0" smtClean="0"/>
              <a:t>Fait unique en Wallonie: cette pelouse d’honneur comporte, non seulement des soldats belges, mais également des soldats appartenant à 6 nations différentes: France, Italie, Pologne, Royaume-Uni, Russie et Serbie.</a:t>
            </a:r>
          </a:p>
          <a:p>
            <a:pPr algn="just"/>
            <a:r>
              <a:rPr lang="fr-BE" dirty="0" smtClean="0"/>
              <a:t>Une cérémonie, en hommage à tous ces héros inhumés en terre liégeoise, a lieu tous les 11 novembre dès 9 heures 30.</a:t>
            </a:r>
          </a:p>
          <a:p>
            <a:pPr algn="just"/>
            <a:r>
              <a:rPr lang="fr-BE" dirty="0" smtClean="0"/>
              <a:t>Il y a bien sûr des éléments que nous ne possédons pas. Nous effectuerons des recherches et compléterons chaque dia aussitôt les renseignements recueillis.</a:t>
            </a:r>
            <a:endParaRPr lang="fr-BE" dirty="0"/>
          </a:p>
        </p:txBody>
      </p:sp>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a:t>
            </a:fld>
            <a:endParaRPr lang="fr-BE" dirty="0"/>
          </a:p>
        </p:txBody>
      </p:sp>
      <p:grpSp>
        <p:nvGrpSpPr>
          <p:cNvPr id="19" name="Groupe 18"/>
          <p:cNvGrpSpPr/>
          <p:nvPr/>
        </p:nvGrpSpPr>
        <p:grpSpPr>
          <a:xfrm>
            <a:off x="191742" y="2320333"/>
            <a:ext cx="1543370" cy="3747231"/>
            <a:chOff x="191742" y="2566161"/>
            <a:chExt cx="1543370" cy="3747231"/>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1742" y="2566161"/>
              <a:ext cx="1543370" cy="1796460"/>
            </a:xfrm>
            <a:prstGeom prst="ellipse">
              <a:avLst/>
            </a:prstGeom>
            <a:ln>
              <a:noFill/>
            </a:ln>
            <a:effectLst>
              <a:softEdge rad="112500"/>
            </a:effectLst>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82689" y="4517244"/>
              <a:ext cx="1367244" cy="1796148"/>
            </a:xfrm>
            <a:prstGeom prst="ellipse">
              <a:avLst/>
            </a:prstGeom>
            <a:ln>
              <a:noFill/>
            </a:ln>
            <a:effectLst>
              <a:softEdge rad="112500"/>
            </a:effectLst>
          </p:spPr>
        </p:pic>
      </p:grpSp>
      <p:grpSp>
        <p:nvGrpSpPr>
          <p:cNvPr id="6" name="Groupe 5"/>
          <p:cNvGrpSpPr/>
          <p:nvPr/>
        </p:nvGrpSpPr>
        <p:grpSpPr>
          <a:xfrm>
            <a:off x="435428" y="782060"/>
            <a:ext cx="10499300" cy="650703"/>
            <a:chOff x="435428" y="782060"/>
            <a:chExt cx="10499300" cy="650703"/>
          </a:xfrm>
        </p:grpSpPr>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28" y="793086"/>
              <a:ext cx="838201" cy="628651"/>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713" y="785575"/>
              <a:ext cx="858229" cy="643672"/>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0026" y="789658"/>
              <a:ext cx="847343" cy="635507"/>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6453" y="789658"/>
              <a:ext cx="847343" cy="635507"/>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9568" y="792440"/>
              <a:ext cx="839923" cy="629942"/>
            </a:xfrm>
            <a:prstGeom prst="rect">
              <a:avLst/>
            </a:prstGeom>
          </p:spPr>
        </p:pic>
        <p:pic>
          <p:nvPicPr>
            <p:cNvPr id="13" name="Imag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8575" y="789692"/>
              <a:ext cx="847250" cy="635438"/>
            </a:xfrm>
            <a:prstGeom prst="rect">
              <a:avLst/>
            </a:prstGeom>
          </p:spPr>
        </p:pic>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14909" y="793496"/>
              <a:ext cx="837107" cy="627830"/>
            </a:xfrm>
            <a:prstGeom prst="rect">
              <a:avLst/>
            </a:prstGeom>
          </p:spPr>
        </p:pic>
        <p:pic>
          <p:nvPicPr>
            <p:cNvPr id="15" name="Imag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1100" y="793086"/>
              <a:ext cx="838201" cy="628651"/>
            </a:xfrm>
            <a:prstGeom prst="rect">
              <a:avLst/>
            </a:prstGeom>
          </p:spPr>
        </p:pic>
        <p:pic>
          <p:nvPicPr>
            <p:cNvPr id="16" name="Imag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02880" y="782060"/>
              <a:ext cx="867604" cy="650703"/>
            </a:xfrm>
            <a:prstGeom prst="rect">
              <a:avLst/>
            </a:prstGeom>
          </p:spPr>
        </p:pic>
        <p:pic>
          <p:nvPicPr>
            <p:cNvPr id="17" name="Imag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28382" y="791570"/>
              <a:ext cx="842244" cy="631683"/>
            </a:xfrm>
            <a:prstGeom prst="rect">
              <a:avLst/>
            </a:prstGeom>
          </p:spPr>
        </p:pic>
        <p:pic>
          <p:nvPicPr>
            <p:cNvPr id="18" name="Imag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75628" y="785249"/>
              <a:ext cx="859100" cy="644325"/>
            </a:xfrm>
            <a:prstGeom prst="rect">
              <a:avLst/>
            </a:prstGeom>
          </p:spPr>
        </p:pic>
      </p:grpSp>
    </p:spTree>
    <p:extLst>
      <p:ext uri="{BB962C8B-B14F-4D97-AF65-F5344CB8AC3E}">
        <p14:creationId xmlns:p14="http://schemas.microsoft.com/office/powerpoint/2010/main" val="708771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05565" y="1092765"/>
            <a:ext cx="4722587" cy="1200329"/>
          </a:xfrm>
          <a:prstGeom prst="rect">
            <a:avLst/>
          </a:prstGeom>
          <a:noFill/>
        </p:spPr>
        <p:txBody>
          <a:bodyPr wrap="square" rtlCol="0">
            <a:spAutoFit/>
          </a:bodyPr>
          <a:lstStyle/>
          <a:p>
            <a:r>
              <a:rPr lang="fr-BE" sz="7200" dirty="0" err="1" smtClean="0">
                <a:latin typeface="French Script MT" panose="03020402040607040605" pitchFamily="66" charset="0"/>
              </a:rPr>
              <a:t>Stéfano</a:t>
            </a:r>
            <a:r>
              <a:rPr lang="fr-BE" sz="7200" dirty="0" smtClean="0">
                <a:latin typeface="French Script MT" panose="03020402040607040605" pitchFamily="66" charset="0"/>
              </a:rPr>
              <a:t> </a:t>
            </a:r>
            <a:r>
              <a:rPr lang="fr-BE" sz="7200" dirty="0" err="1" smtClean="0">
                <a:latin typeface="French Script MT" panose="03020402040607040605" pitchFamily="66" charset="0"/>
              </a:rPr>
              <a:t>Caraglio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700721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200</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p>
          <a:p>
            <a:pPr algn="ctr"/>
            <a:r>
              <a:rPr lang="fr-BE" dirty="0" smtClean="0"/>
              <a:t>Décédé le 8 décembre 1918</a:t>
            </a:r>
          </a:p>
          <a:p>
            <a:pPr algn="ctr"/>
            <a:r>
              <a:rPr lang="fr-BE" dirty="0" smtClean="0"/>
              <a:t>Inhumé le</a:t>
            </a:r>
          </a:p>
          <a:p>
            <a:pPr algn="ctr"/>
            <a:endParaRPr lang="fr-BE" dirty="0"/>
          </a:p>
          <a:p>
            <a:pPr algn="ctr"/>
            <a:r>
              <a:rPr lang="fr-BE" dirty="0" smtClean="0"/>
              <a:t>Régiment: </a:t>
            </a:r>
            <a:r>
              <a:rPr lang="fr-BE" dirty="0"/>
              <a:t>Wiltshire </a:t>
            </a:r>
            <a:r>
              <a:rPr lang="fr-BE" dirty="0" err="1"/>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043570" y="1096111"/>
            <a:ext cx="2717556" cy="1200329"/>
          </a:xfrm>
          <a:prstGeom prst="rect">
            <a:avLst/>
          </a:prstGeom>
          <a:noFill/>
        </p:spPr>
        <p:txBody>
          <a:bodyPr wrap="square" rtlCol="0">
            <a:spAutoFit/>
          </a:bodyPr>
          <a:lstStyle/>
          <a:p>
            <a:r>
              <a:rPr lang="fr-BE" sz="7200" dirty="0" smtClean="0">
                <a:latin typeface="French Script MT" panose="03020402040607040605" pitchFamily="66" charset="0"/>
              </a:rPr>
              <a:t>J. </a:t>
            </a:r>
            <a:r>
              <a:rPr lang="fr-BE" sz="7200" dirty="0" err="1" smtClean="0">
                <a:latin typeface="French Script MT" panose="03020402040607040605" pitchFamily="66" charset="0"/>
              </a:rPr>
              <a:t>Welch</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45514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201</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1896 – 21 ans</a:t>
            </a:r>
          </a:p>
          <a:p>
            <a:pPr algn="ctr"/>
            <a:r>
              <a:rPr lang="fr-BE" dirty="0" smtClean="0"/>
              <a:t>Décédé le 20 avril 1917</a:t>
            </a:r>
          </a:p>
          <a:p>
            <a:pPr algn="ctr"/>
            <a:r>
              <a:rPr lang="fr-BE" dirty="0" smtClean="0"/>
              <a:t>Inhumé le</a:t>
            </a:r>
          </a:p>
          <a:p>
            <a:pPr algn="ctr"/>
            <a:endParaRPr lang="fr-BE" dirty="0"/>
          </a:p>
          <a:p>
            <a:pPr algn="ctr"/>
            <a:r>
              <a:rPr lang="fr-BE" dirty="0" smtClean="0"/>
              <a:t>Régiment: </a:t>
            </a:r>
            <a:r>
              <a:rPr lang="fr-BE" dirty="0"/>
              <a:t>Royal Fusiliers</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43114" y="1092765"/>
            <a:ext cx="4150401" cy="1200329"/>
          </a:xfrm>
          <a:prstGeom prst="rect">
            <a:avLst/>
          </a:prstGeom>
          <a:noFill/>
        </p:spPr>
        <p:txBody>
          <a:bodyPr wrap="square" rtlCol="0">
            <a:spAutoFit/>
          </a:bodyPr>
          <a:lstStyle/>
          <a:p>
            <a:r>
              <a:rPr lang="fr-BE" sz="7200" dirty="0" smtClean="0">
                <a:latin typeface="French Script MT" panose="03020402040607040605" pitchFamily="66" charset="0"/>
              </a:rPr>
              <a:t>John </a:t>
            </a:r>
            <a:r>
              <a:rPr lang="fr-BE" sz="7200" dirty="0" err="1" smtClean="0">
                <a:latin typeface="French Script MT" panose="03020402040607040605" pitchFamily="66" charset="0"/>
              </a:rPr>
              <a:t>Whitrick</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24248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202</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1899 – 19 ans</a:t>
            </a:r>
          </a:p>
          <a:p>
            <a:pPr algn="ctr"/>
            <a:r>
              <a:rPr lang="fr-BE" dirty="0" smtClean="0"/>
              <a:t>Décédé le 1 novembre 1918</a:t>
            </a:r>
          </a:p>
          <a:p>
            <a:pPr algn="ctr"/>
            <a:r>
              <a:rPr lang="fr-BE" dirty="0" smtClean="0"/>
              <a:t>Inhumé le</a:t>
            </a:r>
          </a:p>
          <a:p>
            <a:pPr algn="ctr"/>
            <a:endParaRPr lang="fr-BE" dirty="0"/>
          </a:p>
          <a:p>
            <a:pPr algn="ctr"/>
            <a:r>
              <a:rPr lang="fr-BE" dirty="0" smtClean="0"/>
              <a:t>Régiment:  </a:t>
            </a:r>
            <a:r>
              <a:rPr lang="fr-BE" dirty="0"/>
              <a:t>Manchester </a:t>
            </a:r>
            <a:r>
              <a:rPr lang="fr-BE" dirty="0" err="1" smtClean="0"/>
              <a:t>Regiment</a:t>
            </a:r>
            <a:r>
              <a:rPr lang="fr-BE" dirty="0" smtClean="0"/>
              <a:t> UK</a:t>
            </a:r>
          </a:p>
          <a:p>
            <a:pPr algn="ctr"/>
            <a:r>
              <a:rPr lang="fr-BE" dirty="0" smtClean="0"/>
              <a:t>Statut: </a:t>
            </a:r>
            <a:r>
              <a:rPr lang="fr-BE" dirty="0" err="1" smtClean="0"/>
              <a:t>Private</a:t>
            </a:r>
            <a:r>
              <a:rPr lang="fr-BE" dirty="0" smtClean="0"/>
              <a: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163-3 </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04786" y="1096111"/>
            <a:ext cx="5027057" cy="1200329"/>
          </a:xfrm>
          <a:prstGeom prst="rect">
            <a:avLst/>
          </a:prstGeom>
          <a:noFill/>
        </p:spPr>
        <p:txBody>
          <a:bodyPr wrap="square" rtlCol="0">
            <a:spAutoFit/>
          </a:bodyPr>
          <a:lstStyle/>
          <a:p>
            <a:r>
              <a:rPr lang="fr-BE" sz="7200" dirty="0" smtClean="0">
                <a:latin typeface="French Script MT" panose="03020402040607040605" pitchFamily="66" charset="0"/>
              </a:rPr>
              <a:t>William Williams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722708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203</a:t>
            </a:fld>
            <a:endParaRPr lang="fr-BE"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5106" y="119807"/>
            <a:ext cx="6063342" cy="6646118"/>
          </a:xfrm>
          <a:prstGeom prst="rect">
            <a:avLst/>
          </a:prstGeom>
        </p:spPr>
      </p:pic>
      <p:grpSp>
        <p:nvGrpSpPr>
          <p:cNvPr id="8" name="Groupe 7"/>
          <p:cNvGrpSpPr/>
          <p:nvPr/>
        </p:nvGrpSpPr>
        <p:grpSpPr>
          <a:xfrm>
            <a:off x="1767273" y="1440252"/>
            <a:ext cx="925287" cy="4731948"/>
            <a:chOff x="1767273" y="521696"/>
            <a:chExt cx="925287" cy="5650504"/>
          </a:xfrm>
        </p:grpSpPr>
        <p:sp>
          <p:nvSpPr>
            <p:cNvPr id="6" name="Titre 1"/>
            <p:cNvSpPr txBox="1">
              <a:spLocks/>
            </p:cNvSpPr>
            <p:nvPr/>
          </p:nvSpPr>
          <p:spPr>
            <a:xfrm rot="16200000">
              <a:off x="-463210" y="3099163"/>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163 - 4</a:t>
              </a:r>
              <a:endParaRPr lang="fr-BE" dirty="0">
                <a:latin typeface="Blackadder ITC" panose="04020505051007020D02" pitchFamily="82"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7273" y="521696"/>
              <a:ext cx="925287" cy="693965"/>
            </a:xfrm>
            <a:prstGeom prst="rect">
              <a:avLst/>
            </a:prstGeom>
          </p:spPr>
        </p:pic>
      </p:grpSp>
      <p:sp>
        <p:nvSpPr>
          <p:cNvPr id="7" name="Rectangle 6"/>
          <p:cNvSpPr/>
          <p:nvPr/>
        </p:nvSpPr>
        <p:spPr>
          <a:xfrm rot="16200000">
            <a:off x="10316218" y="3193617"/>
            <a:ext cx="2867645" cy="523220"/>
          </a:xfrm>
          <a:prstGeom prst="rect">
            <a:avLst/>
          </a:prstGeom>
        </p:spPr>
        <p:txBody>
          <a:bodyPr wrap="none">
            <a:spAutoFit/>
          </a:bodyPr>
          <a:lstStyle/>
          <a:p>
            <a:r>
              <a:rPr lang="az-Cyrl-AZ" sz="2800" dirty="0">
                <a:solidFill>
                  <a:srgbClr val="FF0000"/>
                </a:solidFill>
              </a:rPr>
              <a:t>Честь и уважение</a:t>
            </a:r>
            <a:endParaRPr lang="fr-BE" sz="2800" dirty="0">
              <a:solidFill>
                <a:srgbClr val="FF0000"/>
              </a:solidFill>
              <a:latin typeface="Old English Text MT" panose="03040902040508030806" pitchFamily="66" charset="0"/>
            </a:endParaRPr>
          </a:p>
        </p:txBody>
      </p:sp>
      <p:sp>
        <p:nvSpPr>
          <p:cNvPr id="9" name="Demi-tour 8">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40916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204</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10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592008" y="941615"/>
            <a:ext cx="3549703"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Abasow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21461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205</a:t>
            </a:fld>
            <a:endParaRPr lang="fr-BE" dirty="0"/>
          </a:p>
        </p:txBody>
      </p:sp>
      <p:sp>
        <p:nvSpPr>
          <p:cNvPr id="5" name="ZoneTexte 4"/>
          <p:cNvSpPr txBox="1"/>
          <p:nvPr/>
        </p:nvSpPr>
        <p:spPr>
          <a:xfrm>
            <a:off x="1023504" y="949779"/>
            <a:ext cx="4686711"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Agapo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janvier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45687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206</a:t>
            </a:fld>
            <a:endParaRPr lang="fr-BE" dirty="0"/>
          </a:p>
        </p:txBody>
      </p:sp>
      <p:sp>
        <p:nvSpPr>
          <p:cNvPr id="5" name="ZoneTexte 4"/>
          <p:cNvSpPr txBox="1"/>
          <p:nvPr/>
        </p:nvSpPr>
        <p:spPr>
          <a:xfrm>
            <a:off x="811816" y="949779"/>
            <a:ext cx="5110087" cy="1200329"/>
          </a:xfrm>
          <a:prstGeom prst="rect">
            <a:avLst/>
          </a:prstGeom>
          <a:noFill/>
        </p:spPr>
        <p:txBody>
          <a:bodyPr wrap="square" rtlCol="0">
            <a:spAutoFit/>
          </a:bodyPr>
          <a:lstStyle/>
          <a:p>
            <a:r>
              <a:rPr lang="fr-BE" sz="7200" dirty="0" err="1" smtClean="0">
                <a:latin typeface="French Script MT" panose="03020402040607040605" pitchFamily="66" charset="0"/>
              </a:rPr>
              <a:t>Sempine</a:t>
            </a:r>
            <a:r>
              <a:rPr lang="fr-BE" sz="7200" dirty="0" smtClean="0">
                <a:latin typeface="French Script MT" panose="03020402040607040605" pitchFamily="66" charset="0"/>
              </a:rPr>
              <a:t> </a:t>
            </a:r>
            <a:r>
              <a:rPr lang="fr-BE" sz="7200" dirty="0" err="1" smtClean="0">
                <a:latin typeface="French Script MT" panose="03020402040607040605" pitchFamily="66" charset="0"/>
              </a:rPr>
              <a:t>Anichouk</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1889 – 28 ans</a:t>
            </a:r>
          </a:p>
          <a:p>
            <a:pPr algn="ctr"/>
            <a:r>
              <a:rPr lang="fr-BE" dirty="0" smtClean="0"/>
              <a:t>Décédé le 8 mai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15923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207</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38031" y="949779"/>
            <a:ext cx="5057658" cy="1200329"/>
          </a:xfrm>
          <a:prstGeom prst="rect">
            <a:avLst/>
          </a:prstGeom>
          <a:noFill/>
        </p:spPr>
        <p:txBody>
          <a:bodyPr wrap="square" rtlCol="0">
            <a:spAutoFit/>
          </a:bodyPr>
          <a:lstStyle/>
          <a:p>
            <a:r>
              <a:rPr lang="fr-BE" sz="7200" dirty="0" err="1" smtClean="0">
                <a:latin typeface="French Script MT" panose="03020402040607040605" pitchFamily="66" charset="0"/>
              </a:rPr>
              <a:t>Nicolai</a:t>
            </a:r>
            <a:r>
              <a:rPr lang="fr-BE" sz="7200" dirty="0" smtClean="0">
                <a:latin typeface="French Script MT" panose="03020402040607040605" pitchFamily="66" charset="0"/>
              </a:rPr>
              <a:t> </a:t>
            </a:r>
            <a:r>
              <a:rPr lang="fr-BE" sz="7200" dirty="0" err="1" smtClean="0">
                <a:latin typeface="French Script MT" panose="03020402040607040605" pitchFamily="66" charset="0"/>
              </a:rPr>
              <a:t>Aschichin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93666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208</a:t>
            </a:fld>
            <a:endParaRPr lang="fr-BE" dirty="0"/>
          </a:p>
        </p:txBody>
      </p:sp>
      <p:sp>
        <p:nvSpPr>
          <p:cNvPr id="5" name="ZoneTexte 4"/>
          <p:cNvSpPr txBox="1"/>
          <p:nvPr/>
        </p:nvSpPr>
        <p:spPr>
          <a:xfrm>
            <a:off x="666340" y="949779"/>
            <a:ext cx="5401040" cy="1200329"/>
          </a:xfrm>
          <a:prstGeom prst="rect">
            <a:avLst/>
          </a:prstGeom>
          <a:noFill/>
        </p:spPr>
        <p:txBody>
          <a:bodyPr wrap="square" rtlCol="0">
            <a:spAutoFit/>
          </a:bodyPr>
          <a:lstStyle/>
          <a:p>
            <a:r>
              <a:rPr lang="fr-BE" sz="7200" dirty="0" err="1" smtClean="0">
                <a:latin typeface="French Script MT" panose="03020402040607040605" pitchFamily="66" charset="0"/>
              </a:rPr>
              <a:t>Iogames</a:t>
            </a:r>
            <a:r>
              <a:rPr lang="fr-BE" sz="7200" dirty="0" smtClean="0">
                <a:latin typeface="French Script MT" panose="03020402040607040605" pitchFamily="66" charset="0"/>
              </a:rPr>
              <a:t> </a:t>
            </a:r>
            <a:r>
              <a:rPr lang="fr-BE" sz="7200" dirty="0" err="1" smtClean="0">
                <a:latin typeface="French Script MT" panose="03020402040607040605" pitchFamily="66" charset="0"/>
              </a:rPr>
              <a:t>Awnapuch</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50742" y="2239148"/>
            <a:ext cx="3432238"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15 juin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30031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10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52764" y="949779"/>
            <a:ext cx="4828192" cy="1200329"/>
          </a:xfrm>
          <a:prstGeom prst="rect">
            <a:avLst/>
          </a:prstGeom>
          <a:noFill/>
        </p:spPr>
        <p:txBody>
          <a:bodyPr wrap="square" rtlCol="0">
            <a:spAutoFit/>
          </a:bodyPr>
          <a:lstStyle/>
          <a:p>
            <a:r>
              <a:rPr lang="fr-BE" sz="7200" dirty="0" err="1" smtClean="0">
                <a:latin typeface="French Script MT" panose="03020402040607040605" pitchFamily="66" charset="0"/>
              </a:rPr>
              <a:t>Sachari</a:t>
            </a:r>
            <a:r>
              <a:rPr lang="fr-BE" sz="7200" dirty="0" smtClean="0">
                <a:latin typeface="French Script MT" panose="03020402040607040605" pitchFamily="66" charset="0"/>
              </a:rPr>
              <a:t> </a:t>
            </a:r>
            <a:r>
              <a:rPr lang="fr-BE" sz="7200" dirty="0" err="1" smtClean="0">
                <a:latin typeface="French Script MT" panose="03020402040607040605" pitchFamily="66" charset="0"/>
              </a:rPr>
              <a:t>Bagauri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47313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05565" y="1092765"/>
            <a:ext cx="4722587" cy="1200329"/>
          </a:xfrm>
          <a:prstGeom prst="rect">
            <a:avLst/>
          </a:prstGeom>
          <a:noFill/>
        </p:spPr>
        <p:txBody>
          <a:bodyPr wrap="square" rtlCol="0">
            <a:spAutoFit/>
          </a:bodyPr>
          <a:lstStyle/>
          <a:p>
            <a:r>
              <a:rPr lang="fr-BE" sz="7200" dirty="0" smtClean="0">
                <a:latin typeface="French Script MT" panose="03020402040607040605" pitchFamily="66" charset="0"/>
              </a:rPr>
              <a:t>Antonio </a:t>
            </a:r>
            <a:r>
              <a:rPr lang="fr-BE" sz="7200" dirty="0" err="1" smtClean="0">
                <a:latin typeface="French Script MT" panose="03020402040607040605" pitchFamily="66" charset="0"/>
              </a:rPr>
              <a:t>Cartossa</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220029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210</a:t>
            </a:fld>
            <a:endParaRPr lang="fr-BE" dirty="0"/>
          </a:p>
        </p:txBody>
      </p:sp>
      <p:sp>
        <p:nvSpPr>
          <p:cNvPr id="5" name="ZoneTexte 4"/>
          <p:cNvSpPr txBox="1"/>
          <p:nvPr/>
        </p:nvSpPr>
        <p:spPr>
          <a:xfrm>
            <a:off x="1245006" y="949779"/>
            <a:ext cx="4243708" cy="1200329"/>
          </a:xfrm>
          <a:prstGeom prst="rect">
            <a:avLst/>
          </a:prstGeom>
          <a:noFill/>
        </p:spPr>
        <p:txBody>
          <a:bodyPr wrap="square" rtlCol="0">
            <a:spAutoFit/>
          </a:bodyPr>
          <a:lstStyle/>
          <a:p>
            <a:r>
              <a:rPr lang="fr-BE" sz="7200" dirty="0" smtClean="0">
                <a:latin typeface="French Script MT" panose="03020402040607040605" pitchFamily="66" charset="0"/>
              </a:rPr>
              <a:t>Oswald Barder</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7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9099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211</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464653"/>
            <a:ext cx="2633472" cy="646331"/>
          </a:xfrm>
          <a:prstGeom prst="rect">
            <a:avLst/>
          </a:prstGeom>
          <a:noFill/>
        </p:spPr>
        <p:txBody>
          <a:bodyPr wrap="square" rtlCol="0">
            <a:spAutoFit/>
          </a:bodyPr>
          <a:lstStyle/>
          <a:p>
            <a:pPr algn="ctr"/>
            <a:r>
              <a:rPr lang="fr-BE" dirty="0" smtClean="0"/>
              <a:t>Parcelle 163 - 4</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81034" y="949779"/>
            <a:ext cx="6678272" cy="1200329"/>
          </a:xfrm>
          <a:prstGeom prst="rect">
            <a:avLst/>
          </a:prstGeom>
          <a:noFill/>
        </p:spPr>
        <p:txBody>
          <a:bodyPr wrap="square" rtlCol="0">
            <a:spAutoFit/>
          </a:bodyPr>
          <a:lstStyle/>
          <a:p>
            <a:r>
              <a:rPr lang="fr-BE" sz="7200" dirty="0" err="1" smtClean="0">
                <a:latin typeface="French Script MT" panose="03020402040607040605" pitchFamily="66" charset="0"/>
              </a:rPr>
              <a:t>Bodeslow</a:t>
            </a:r>
            <a:r>
              <a:rPr lang="fr-BE" sz="7200" dirty="0" smtClean="0">
                <a:latin typeface="French Script MT" panose="03020402040607040605" pitchFamily="66" charset="0"/>
              </a:rPr>
              <a:t> </a:t>
            </a:r>
            <a:r>
              <a:rPr lang="fr-BE" sz="7200" dirty="0" err="1" smtClean="0">
                <a:latin typeface="French Script MT" panose="03020402040607040605" pitchFamily="66" charset="0"/>
              </a:rPr>
              <a:t>Bartaschewitz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03090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212</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36069"/>
            <a:ext cx="2633472" cy="646331"/>
          </a:xfrm>
          <a:prstGeom prst="rect">
            <a:avLst/>
          </a:prstGeom>
          <a:noFill/>
        </p:spPr>
        <p:txBody>
          <a:bodyPr wrap="square" rtlCol="0">
            <a:spAutoFit/>
          </a:bodyPr>
          <a:lstStyle/>
          <a:p>
            <a:pPr algn="ctr"/>
            <a:r>
              <a:rPr lang="fr-BE" dirty="0" smtClean="0"/>
              <a:t>Parcelle 163 - 4</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253020" y="949779"/>
            <a:ext cx="4227680"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Boskaloff</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89803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213</a:t>
            </a:fld>
            <a:endParaRPr lang="fr-BE" dirty="0"/>
          </a:p>
        </p:txBody>
      </p:sp>
      <p:sp>
        <p:nvSpPr>
          <p:cNvPr id="5" name="ZoneTexte 4"/>
          <p:cNvSpPr txBox="1"/>
          <p:nvPr/>
        </p:nvSpPr>
        <p:spPr>
          <a:xfrm>
            <a:off x="1334076" y="949779"/>
            <a:ext cx="4065568" cy="1200329"/>
          </a:xfrm>
          <a:prstGeom prst="rect">
            <a:avLst/>
          </a:prstGeom>
          <a:noFill/>
        </p:spPr>
        <p:txBody>
          <a:bodyPr wrap="square" rtlCol="0">
            <a:spAutoFit/>
          </a:bodyPr>
          <a:lstStyle/>
          <a:p>
            <a:r>
              <a:rPr lang="fr-BE" sz="7200" dirty="0" smtClean="0">
                <a:latin typeface="French Script MT" panose="03020402040607040605" pitchFamily="66" charset="0"/>
              </a:rPr>
              <a:t>Iwan </a:t>
            </a:r>
            <a:r>
              <a:rPr lang="fr-BE" sz="7200" dirty="0" err="1" smtClean="0">
                <a:latin typeface="French Script MT" panose="03020402040607040605" pitchFamily="66" charset="0"/>
              </a:rPr>
              <a:t>Belogor</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8 janvier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39761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214</a:t>
            </a:fld>
            <a:endParaRPr lang="fr-BE" dirty="0"/>
          </a:p>
        </p:txBody>
      </p:sp>
      <p:sp>
        <p:nvSpPr>
          <p:cNvPr id="5" name="ZoneTexte 4"/>
          <p:cNvSpPr txBox="1"/>
          <p:nvPr/>
        </p:nvSpPr>
        <p:spPr>
          <a:xfrm>
            <a:off x="1282921" y="949779"/>
            <a:ext cx="4167878" cy="1200329"/>
          </a:xfrm>
          <a:prstGeom prst="rect">
            <a:avLst/>
          </a:prstGeom>
          <a:noFill/>
        </p:spPr>
        <p:txBody>
          <a:bodyPr wrap="square" rtlCol="0">
            <a:spAutoFit/>
          </a:bodyPr>
          <a:lstStyle/>
          <a:p>
            <a:r>
              <a:rPr lang="fr-BE" sz="7200" dirty="0" err="1" smtClean="0">
                <a:latin typeface="French Script MT" panose="03020402040607040605" pitchFamily="66" charset="0"/>
              </a:rPr>
              <a:t>Oligar</a:t>
            </a:r>
            <a:r>
              <a:rPr lang="fr-BE" sz="7200" dirty="0" smtClean="0">
                <a:latin typeface="French Script MT" panose="03020402040607040605" pitchFamily="66" charset="0"/>
              </a:rPr>
              <a:t> </a:t>
            </a:r>
            <a:r>
              <a:rPr lang="fr-BE" sz="7200" dirty="0" err="1" smtClean="0">
                <a:latin typeface="French Script MT" panose="03020402040607040605" pitchFamily="66" charset="0"/>
              </a:rPr>
              <a:t>Bielski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22 septembre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07236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215</a:t>
            </a:fld>
            <a:endParaRPr lang="fr-BE" dirty="0"/>
          </a:p>
        </p:txBody>
      </p:sp>
      <p:sp>
        <p:nvSpPr>
          <p:cNvPr id="5" name="ZoneTexte 4"/>
          <p:cNvSpPr txBox="1"/>
          <p:nvPr/>
        </p:nvSpPr>
        <p:spPr>
          <a:xfrm>
            <a:off x="921566" y="949779"/>
            <a:ext cx="4878778" cy="1200329"/>
          </a:xfrm>
          <a:prstGeom prst="rect">
            <a:avLst/>
          </a:prstGeom>
          <a:noFill/>
        </p:spPr>
        <p:txBody>
          <a:bodyPr wrap="square" rtlCol="0">
            <a:spAutoFit/>
          </a:bodyPr>
          <a:lstStyle/>
          <a:p>
            <a:r>
              <a:rPr lang="fr-BE" sz="7200" dirty="0" err="1" smtClean="0">
                <a:latin typeface="French Script MT" panose="03020402040607040605" pitchFamily="66" charset="0"/>
              </a:rPr>
              <a:t>Féodor</a:t>
            </a:r>
            <a:r>
              <a:rPr lang="fr-BE" sz="7200" dirty="0" smtClean="0">
                <a:latin typeface="French Script MT" panose="03020402040607040605" pitchFamily="66" charset="0"/>
              </a:rPr>
              <a:t> </a:t>
            </a:r>
            <a:r>
              <a:rPr lang="fr-BE" sz="7200" dirty="0" err="1" smtClean="0">
                <a:latin typeface="French Script MT" panose="03020402040607040605" pitchFamily="66" charset="0"/>
              </a:rPr>
              <a:t>Bogdanos</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décembre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11764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216</a:t>
            </a:fld>
            <a:endParaRPr lang="fr-BE" dirty="0"/>
          </a:p>
        </p:txBody>
      </p:sp>
      <p:sp>
        <p:nvSpPr>
          <p:cNvPr id="5" name="ZoneTexte 4"/>
          <p:cNvSpPr txBox="1"/>
          <p:nvPr/>
        </p:nvSpPr>
        <p:spPr>
          <a:xfrm>
            <a:off x="1487241" y="949779"/>
            <a:ext cx="3759237" cy="1200329"/>
          </a:xfrm>
          <a:prstGeom prst="rect">
            <a:avLst/>
          </a:prstGeom>
          <a:noFill/>
        </p:spPr>
        <p:txBody>
          <a:bodyPr wrap="square" rtlCol="0">
            <a:spAutoFit/>
          </a:bodyPr>
          <a:lstStyle/>
          <a:p>
            <a:r>
              <a:rPr lang="fr-BE" sz="7200" dirty="0" err="1" smtClean="0">
                <a:latin typeface="French Script MT" panose="03020402040607040605" pitchFamily="66" charset="0"/>
              </a:rPr>
              <a:t>Alexei</a:t>
            </a:r>
            <a:r>
              <a:rPr lang="fr-BE" sz="7200" dirty="0" smtClean="0">
                <a:latin typeface="French Script MT" panose="03020402040607040605" pitchFamily="66" charset="0"/>
              </a:rPr>
              <a:t> </a:t>
            </a:r>
            <a:r>
              <a:rPr lang="fr-BE" sz="7200" dirty="0" err="1" smtClean="0">
                <a:latin typeface="French Script MT" panose="03020402040607040605" pitchFamily="66" charset="0"/>
              </a:rPr>
              <a:t>Boiko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décembre 1916</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Prisonnier de guerre</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90746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217</a:t>
            </a:fld>
            <a:endParaRPr lang="fr-BE" dirty="0"/>
          </a:p>
        </p:txBody>
      </p:sp>
      <p:sp>
        <p:nvSpPr>
          <p:cNvPr id="5" name="ZoneTexte 4"/>
          <p:cNvSpPr txBox="1"/>
          <p:nvPr/>
        </p:nvSpPr>
        <p:spPr>
          <a:xfrm>
            <a:off x="839243" y="949779"/>
            <a:ext cx="5055233" cy="1200329"/>
          </a:xfrm>
          <a:prstGeom prst="rect">
            <a:avLst/>
          </a:prstGeom>
          <a:noFill/>
        </p:spPr>
        <p:txBody>
          <a:bodyPr wrap="square" rtlCol="0">
            <a:spAutoFit/>
          </a:bodyPr>
          <a:lstStyle/>
          <a:p>
            <a:r>
              <a:rPr lang="fr-BE" sz="7200" dirty="0" err="1" smtClean="0">
                <a:latin typeface="French Script MT" panose="03020402040607040605" pitchFamily="66" charset="0"/>
              </a:rPr>
              <a:t>Ekim</a:t>
            </a:r>
            <a:r>
              <a:rPr lang="fr-BE" sz="7200" dirty="0" smtClean="0">
                <a:latin typeface="French Script MT" panose="03020402040607040605" pitchFamily="66" charset="0"/>
              </a:rPr>
              <a:t> </a:t>
            </a:r>
            <a:r>
              <a:rPr lang="fr-BE" sz="7200" dirty="0" err="1" smtClean="0">
                <a:latin typeface="French Script MT" panose="03020402040607040605" pitchFamily="66" charset="0"/>
              </a:rPr>
              <a:t>Bolschakow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9721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218</a:t>
            </a:fld>
            <a:endParaRPr lang="fr-BE" dirty="0"/>
          </a:p>
        </p:txBody>
      </p:sp>
      <p:sp>
        <p:nvSpPr>
          <p:cNvPr id="5" name="ZoneTexte 4"/>
          <p:cNvSpPr txBox="1"/>
          <p:nvPr/>
        </p:nvSpPr>
        <p:spPr>
          <a:xfrm>
            <a:off x="420856" y="949779"/>
            <a:ext cx="5892007" cy="1200329"/>
          </a:xfrm>
          <a:prstGeom prst="rect">
            <a:avLst/>
          </a:prstGeom>
          <a:noFill/>
        </p:spPr>
        <p:txBody>
          <a:bodyPr wrap="square" rtlCol="0">
            <a:spAutoFit/>
          </a:bodyPr>
          <a:lstStyle/>
          <a:p>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Branislawski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15 mars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127987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65-2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61600" y="949779"/>
            <a:ext cx="6410519" cy="1200329"/>
          </a:xfrm>
          <a:prstGeom prst="rect">
            <a:avLst/>
          </a:prstGeom>
          <a:noFill/>
        </p:spPr>
        <p:txBody>
          <a:bodyPr wrap="square" rtlCol="0">
            <a:spAutoFit/>
          </a:bodyPr>
          <a:lstStyle/>
          <a:p>
            <a:r>
              <a:rPr lang="fr-BE" sz="7200" dirty="0" err="1" smtClean="0">
                <a:latin typeface="French Script MT" panose="03020402040607040605" pitchFamily="66" charset="0"/>
              </a:rPr>
              <a:t>Iendanow</a:t>
            </a:r>
            <a:r>
              <a:rPr lang="fr-BE" sz="7200" dirty="0" smtClean="0">
                <a:latin typeface="French Script MT" panose="03020402040607040605" pitchFamily="66" charset="0"/>
              </a:rPr>
              <a:t> </a:t>
            </a:r>
            <a:r>
              <a:rPr lang="fr-BE" sz="7200" dirty="0" err="1" smtClean="0">
                <a:latin typeface="French Script MT" panose="03020402040607040605" pitchFamily="66" charset="0"/>
              </a:rPr>
              <a:t>Chamatzerlin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15360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04703" y="1096111"/>
            <a:ext cx="4524311" cy="1200329"/>
          </a:xfrm>
          <a:prstGeom prst="rect">
            <a:avLst/>
          </a:prstGeom>
          <a:noFill/>
        </p:spPr>
        <p:txBody>
          <a:bodyPr wrap="square" rtlCol="0">
            <a:spAutoFit/>
          </a:bodyPr>
          <a:lstStyle/>
          <a:p>
            <a:r>
              <a:rPr lang="fr-BE" sz="7200" dirty="0" err="1" smtClean="0">
                <a:latin typeface="French Script MT" panose="03020402040607040605" pitchFamily="66" charset="0"/>
              </a:rPr>
              <a:t>Stéfano</a:t>
            </a:r>
            <a:r>
              <a:rPr lang="fr-BE" sz="7200" dirty="0" smtClean="0">
                <a:latin typeface="French Script MT" panose="03020402040607040605" pitchFamily="66" charset="0"/>
              </a:rPr>
              <a:t> </a:t>
            </a:r>
            <a:r>
              <a:rPr lang="fr-BE" sz="7200" dirty="0" err="1" smtClean="0">
                <a:latin typeface="French Script MT" panose="03020402040607040605" pitchFamily="66" charset="0"/>
              </a:rPr>
              <a:t>Cassulo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29081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220</a:t>
            </a:fld>
            <a:endParaRPr lang="fr-BE" dirty="0"/>
          </a:p>
        </p:txBody>
      </p:sp>
      <p:sp>
        <p:nvSpPr>
          <p:cNvPr id="5" name="ZoneTexte 4"/>
          <p:cNvSpPr txBox="1"/>
          <p:nvPr/>
        </p:nvSpPr>
        <p:spPr>
          <a:xfrm>
            <a:off x="1346491" y="949779"/>
            <a:ext cx="4040738" cy="1200329"/>
          </a:xfrm>
          <a:prstGeom prst="rect">
            <a:avLst/>
          </a:prstGeom>
          <a:noFill/>
        </p:spPr>
        <p:txBody>
          <a:bodyPr wrap="square" rtlCol="0">
            <a:spAutoFit/>
          </a:bodyPr>
          <a:lstStyle/>
          <a:p>
            <a:r>
              <a:rPr lang="fr-BE" sz="7200" dirty="0" err="1" smtClean="0">
                <a:latin typeface="French Script MT" panose="03020402040607040605" pitchFamily="66" charset="0"/>
              </a:rPr>
              <a:t>Efim</a:t>
            </a:r>
            <a:r>
              <a:rPr lang="fr-BE" sz="7200" dirty="0" smtClean="0">
                <a:latin typeface="French Script MT" panose="03020402040607040605" pitchFamily="66" charset="0"/>
              </a:rPr>
              <a:t> </a:t>
            </a:r>
            <a:r>
              <a:rPr lang="fr-BE" sz="7200" dirty="0" err="1" smtClean="0">
                <a:latin typeface="French Script MT" panose="03020402040607040605" pitchFamily="66" charset="0"/>
              </a:rPr>
              <a:t>Chucbrov</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23 octobre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Prisonnier de guerre 256</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686143"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68776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221</a:t>
            </a:fld>
            <a:endParaRPr lang="fr-BE" dirty="0"/>
          </a:p>
        </p:txBody>
      </p:sp>
      <p:sp>
        <p:nvSpPr>
          <p:cNvPr id="5" name="ZoneTexte 4"/>
          <p:cNvSpPr txBox="1"/>
          <p:nvPr/>
        </p:nvSpPr>
        <p:spPr>
          <a:xfrm>
            <a:off x="964891" y="949779"/>
            <a:ext cx="4803937" cy="1200329"/>
          </a:xfrm>
          <a:prstGeom prst="rect">
            <a:avLst/>
          </a:prstGeom>
          <a:noFill/>
        </p:spPr>
        <p:txBody>
          <a:bodyPr wrap="square" rtlCol="0">
            <a:spAutoFit/>
          </a:bodyPr>
          <a:lstStyle/>
          <a:p>
            <a:r>
              <a:rPr lang="fr-BE" sz="7200" dirty="0" smtClean="0">
                <a:latin typeface="French Script MT" panose="03020402040607040605" pitchFamily="66" charset="0"/>
              </a:rPr>
              <a:t>Mathieu </a:t>
            </a:r>
            <a:r>
              <a:rPr lang="fr-BE" sz="7200" dirty="0" err="1" smtClean="0">
                <a:latin typeface="French Script MT" panose="03020402040607040605" pitchFamily="66" charset="0"/>
              </a:rPr>
              <a:t>Coplick</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1883 – 35 ans</a:t>
            </a:r>
          </a:p>
          <a:p>
            <a:pPr algn="ctr"/>
            <a:r>
              <a:rPr lang="fr-BE" dirty="0" smtClean="0"/>
              <a:t>Décédé le 2 décembre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093660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222</a:t>
            </a:fld>
            <a:endParaRPr lang="fr-BE" dirty="0"/>
          </a:p>
        </p:txBody>
      </p:sp>
      <p:sp>
        <p:nvSpPr>
          <p:cNvPr id="5" name="ZoneTexte 4"/>
          <p:cNvSpPr txBox="1"/>
          <p:nvPr/>
        </p:nvSpPr>
        <p:spPr>
          <a:xfrm>
            <a:off x="771081" y="949779"/>
            <a:ext cx="5191558"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Danilow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21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83352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223</a:t>
            </a:fld>
            <a:endParaRPr lang="fr-BE" dirty="0"/>
          </a:p>
        </p:txBody>
      </p:sp>
      <p:sp>
        <p:nvSpPr>
          <p:cNvPr id="5" name="ZoneTexte 4"/>
          <p:cNvSpPr txBox="1"/>
          <p:nvPr/>
        </p:nvSpPr>
        <p:spPr>
          <a:xfrm>
            <a:off x="832604" y="832207"/>
            <a:ext cx="4967740" cy="1200329"/>
          </a:xfrm>
          <a:prstGeom prst="rect">
            <a:avLst/>
          </a:prstGeom>
          <a:noFill/>
        </p:spPr>
        <p:txBody>
          <a:bodyPr wrap="square" rtlCol="0">
            <a:spAutoFit/>
          </a:bodyPr>
          <a:lstStyle/>
          <a:p>
            <a:r>
              <a:rPr lang="fr-BE" sz="7200" dirty="0" err="1" smtClean="0">
                <a:latin typeface="French Script MT" panose="03020402040607040605" pitchFamily="66" charset="0"/>
              </a:rPr>
              <a:t>Demitry</a:t>
            </a:r>
            <a:r>
              <a:rPr lang="fr-BE" sz="7200" dirty="0" smtClean="0">
                <a:latin typeface="French Script MT" panose="03020402040607040605" pitchFamily="66" charset="0"/>
              </a:rPr>
              <a:t> </a:t>
            </a:r>
            <a:r>
              <a:rPr lang="fr-BE" sz="7200" dirty="0" err="1" smtClean="0">
                <a:latin typeface="French Script MT" panose="03020402040607040605" pitchFamily="66" charset="0"/>
              </a:rPr>
              <a:t>Delkijew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11 avril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565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224</a:t>
            </a:fld>
            <a:endParaRPr lang="fr-BE" dirty="0"/>
          </a:p>
        </p:txBody>
      </p:sp>
      <p:sp>
        <p:nvSpPr>
          <p:cNvPr id="5" name="ZoneTexte 4"/>
          <p:cNvSpPr txBox="1"/>
          <p:nvPr/>
        </p:nvSpPr>
        <p:spPr>
          <a:xfrm>
            <a:off x="1222493" y="949779"/>
            <a:ext cx="4288733" cy="1200329"/>
          </a:xfrm>
          <a:prstGeom prst="rect">
            <a:avLst/>
          </a:prstGeom>
          <a:noFill/>
        </p:spPr>
        <p:txBody>
          <a:bodyPr wrap="square" rtlCol="0">
            <a:spAutoFit/>
          </a:bodyPr>
          <a:lstStyle/>
          <a:p>
            <a:r>
              <a:rPr lang="fr-BE" sz="7200" dirty="0" smtClean="0">
                <a:latin typeface="French Script MT" panose="03020402040607040605" pitchFamily="66" charset="0"/>
              </a:rPr>
              <a:t>Alexis </a:t>
            </a:r>
            <a:r>
              <a:rPr lang="fr-BE" sz="7200" dirty="0" err="1" smtClean="0">
                <a:latin typeface="French Script MT" panose="03020402040607040605" pitchFamily="66" charset="0"/>
              </a:rPr>
              <a:t>Demidor</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21 décembre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29293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225</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20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97470" y="0"/>
            <a:ext cx="4738779" cy="2308324"/>
          </a:xfrm>
          <a:prstGeom prst="rect">
            <a:avLst/>
          </a:prstGeom>
          <a:noFill/>
        </p:spPr>
        <p:txBody>
          <a:bodyPr wrap="square" rtlCol="0">
            <a:spAutoFit/>
          </a:bodyPr>
          <a:lstStyle/>
          <a:p>
            <a:pPr algn="ctr"/>
            <a:r>
              <a:rPr lang="fr-BE" sz="7200" dirty="0" err="1" smtClean="0">
                <a:latin typeface="French Script MT" panose="03020402040607040605" pitchFamily="66" charset="0"/>
              </a:rPr>
              <a:t>Gamassin</a:t>
            </a:r>
            <a:r>
              <a:rPr lang="fr-BE" sz="7200" dirty="0" smtClean="0">
                <a:latin typeface="French Script MT" panose="03020402040607040605" pitchFamily="66" charset="0"/>
              </a:rPr>
              <a:t> </a:t>
            </a:r>
            <a:r>
              <a:rPr lang="fr-BE" sz="7200" dirty="0" err="1" smtClean="0">
                <a:latin typeface="French Script MT" panose="03020402040607040605" pitchFamily="66" charset="0"/>
              </a:rPr>
              <a:t>Linian</a:t>
            </a:r>
            <a:r>
              <a:rPr lang="fr-BE" sz="7200" dirty="0" smtClean="0">
                <a:latin typeface="French Script MT" panose="03020402040607040605" pitchFamily="66" charset="0"/>
              </a:rPr>
              <a:t> </a:t>
            </a:r>
            <a:r>
              <a:rPr lang="fr-BE" sz="7200" dirty="0" err="1" smtClean="0">
                <a:latin typeface="French Script MT" panose="03020402040607040605" pitchFamily="66" charset="0"/>
              </a:rPr>
              <a:t>Denisewitsch</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7985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226</a:t>
            </a:fld>
            <a:endParaRPr lang="fr-BE" dirty="0"/>
          </a:p>
        </p:txBody>
      </p:sp>
      <p:sp>
        <p:nvSpPr>
          <p:cNvPr id="5" name="ZoneTexte 4"/>
          <p:cNvSpPr txBox="1"/>
          <p:nvPr/>
        </p:nvSpPr>
        <p:spPr>
          <a:xfrm>
            <a:off x="802410" y="949779"/>
            <a:ext cx="5079004" cy="1200329"/>
          </a:xfrm>
          <a:prstGeom prst="rect">
            <a:avLst/>
          </a:prstGeom>
          <a:noFill/>
        </p:spPr>
        <p:txBody>
          <a:bodyPr wrap="square" rtlCol="0">
            <a:spAutoFit/>
          </a:bodyPr>
          <a:lstStyle/>
          <a:p>
            <a:r>
              <a:rPr lang="fr-BE" sz="7200" dirty="0" smtClean="0">
                <a:latin typeface="French Script MT" panose="03020402040607040605" pitchFamily="66" charset="0"/>
              </a:rPr>
              <a:t>Dimitri </a:t>
            </a:r>
            <a:r>
              <a:rPr lang="fr-BE" sz="7200" dirty="0" err="1" smtClean="0">
                <a:latin typeface="French Script MT" panose="03020402040607040605" pitchFamily="66" charset="0"/>
              </a:rPr>
              <a:t>Dimitriow</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262741" y="2239148"/>
            <a:ext cx="4158343"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28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14947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227</a:t>
            </a:fld>
            <a:endParaRPr lang="fr-BE" dirty="0"/>
          </a:p>
        </p:txBody>
      </p:sp>
      <p:sp>
        <p:nvSpPr>
          <p:cNvPr id="5" name="ZoneTexte 4"/>
          <p:cNvSpPr txBox="1"/>
          <p:nvPr/>
        </p:nvSpPr>
        <p:spPr>
          <a:xfrm>
            <a:off x="305385" y="949779"/>
            <a:ext cx="6122950"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Dorochenko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1876 – 43 ans</a:t>
            </a:r>
          </a:p>
          <a:p>
            <a:pPr algn="ctr"/>
            <a:r>
              <a:rPr lang="fr-BE" dirty="0" smtClean="0"/>
              <a:t>Décédé le 30 janvier 1919</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163-4</a:t>
            </a:r>
          </a:p>
          <a:p>
            <a:pPr algn="ctr"/>
            <a:r>
              <a:rPr lang="fr-BE" dirty="0" smtClean="0"/>
              <a:t>Tombe 36-1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5066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228</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7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65-1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65423" y="949779"/>
            <a:ext cx="4802873"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Dubourtzki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51699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22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383957" y="949779"/>
            <a:ext cx="3965806"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Egorow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80062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93424" y="1096111"/>
            <a:ext cx="4849783" cy="1200329"/>
          </a:xfrm>
          <a:prstGeom prst="rect">
            <a:avLst/>
          </a:prstGeom>
          <a:noFill/>
        </p:spPr>
        <p:txBody>
          <a:bodyPr wrap="square" rtlCol="0">
            <a:spAutoFit/>
          </a:bodyPr>
          <a:lstStyle/>
          <a:p>
            <a:r>
              <a:rPr lang="fr-BE" sz="7200" dirty="0" smtClean="0">
                <a:latin typeface="French Script MT" panose="03020402040607040605" pitchFamily="66" charset="0"/>
              </a:rPr>
              <a:t>Edmondo </a:t>
            </a:r>
            <a:r>
              <a:rPr lang="fr-BE" sz="7200" dirty="0" err="1" smtClean="0">
                <a:latin typeface="French Script MT" panose="03020402040607040605" pitchFamily="66" charset="0"/>
              </a:rPr>
              <a:t>Cavassa</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656675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230</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25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143258" y="949779"/>
            <a:ext cx="4447204" cy="1200329"/>
          </a:xfrm>
          <a:prstGeom prst="rect">
            <a:avLst/>
          </a:prstGeom>
          <a:noFill/>
        </p:spPr>
        <p:txBody>
          <a:bodyPr wrap="square" rtlCol="0">
            <a:spAutoFit/>
          </a:bodyPr>
          <a:lstStyle/>
          <a:p>
            <a:r>
              <a:rPr lang="fr-BE" sz="7200" dirty="0" err="1" smtClean="0">
                <a:latin typeface="French Script MT" panose="03020402040607040605" pitchFamily="66" charset="0"/>
              </a:rPr>
              <a:t>Finofei</a:t>
            </a:r>
            <a:r>
              <a:rPr lang="fr-BE" sz="7200" dirty="0" smtClean="0">
                <a:latin typeface="French Script MT" panose="03020402040607040605" pitchFamily="66" charset="0"/>
              </a:rPr>
              <a:t> </a:t>
            </a:r>
            <a:r>
              <a:rPr lang="fr-BE" sz="7200" dirty="0" err="1" smtClean="0">
                <a:latin typeface="French Script MT" panose="03020402040607040605" pitchFamily="66" charset="0"/>
              </a:rPr>
              <a:t>Fedosow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74202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231</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1886 – 32 ans</a:t>
            </a:r>
          </a:p>
          <a:p>
            <a:pPr algn="ctr"/>
            <a:r>
              <a:rPr lang="fr-BE" dirty="0" smtClean="0"/>
              <a:t>Décédé le 1 juillet 1918</a:t>
            </a:r>
          </a:p>
          <a:p>
            <a:pPr algn="ctr"/>
            <a:r>
              <a:rPr lang="fr-BE" dirty="0" smtClean="0"/>
              <a:t>Inhumé le </a:t>
            </a:r>
          </a:p>
          <a:p>
            <a:pPr algn="ctr"/>
            <a:r>
              <a:rPr lang="fr-BE" dirty="0" smtClean="0"/>
              <a:t>Époux de ?</a:t>
            </a:r>
          </a:p>
          <a:p>
            <a:pPr algn="ctr"/>
            <a:endParaRPr lang="fr-BE" dirty="0"/>
          </a:p>
          <a:p>
            <a:pPr algn="ctr"/>
            <a:r>
              <a:rPr lang="fr-BE" dirty="0" smtClean="0"/>
              <a:t>Régiment: 45</a:t>
            </a:r>
            <a:r>
              <a:rPr lang="fr-BE" baseline="30000" dirty="0" smtClean="0"/>
              <a:t>e</a:t>
            </a:r>
            <a:r>
              <a:rPr lang="fr-BE" dirty="0" smtClean="0"/>
              <a:t> d’Infanterie, 3Cie</a:t>
            </a:r>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48647" y="949779"/>
            <a:ext cx="4851697" cy="1200329"/>
          </a:xfrm>
          <a:prstGeom prst="rect">
            <a:avLst/>
          </a:prstGeom>
          <a:noFill/>
        </p:spPr>
        <p:txBody>
          <a:bodyPr wrap="square" rtlCol="0">
            <a:spAutoFit/>
          </a:bodyPr>
          <a:lstStyle/>
          <a:p>
            <a:r>
              <a:rPr lang="fr-BE" sz="7200" dirty="0" smtClean="0">
                <a:latin typeface="French Script MT" panose="03020402040607040605" pitchFamily="66" charset="0"/>
              </a:rPr>
              <a:t>André </a:t>
            </a:r>
            <a:r>
              <a:rPr lang="fr-BE" sz="7200" dirty="0" err="1" smtClean="0">
                <a:latin typeface="French Script MT" panose="03020402040607040605" pitchFamily="66" charset="0"/>
              </a:rPr>
              <a:t>Fedotschuk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06299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232</a:t>
            </a:fld>
            <a:endParaRPr lang="fr-BE" dirty="0"/>
          </a:p>
        </p:txBody>
      </p:sp>
      <p:sp>
        <p:nvSpPr>
          <p:cNvPr id="5" name="ZoneTexte 4"/>
          <p:cNvSpPr txBox="1"/>
          <p:nvPr/>
        </p:nvSpPr>
        <p:spPr>
          <a:xfrm>
            <a:off x="1192854" y="949779"/>
            <a:ext cx="4348012" cy="1200329"/>
          </a:xfrm>
          <a:prstGeom prst="rect">
            <a:avLst/>
          </a:prstGeom>
          <a:noFill/>
        </p:spPr>
        <p:txBody>
          <a:bodyPr wrap="square" rtlCol="0">
            <a:spAutoFit/>
          </a:bodyPr>
          <a:lstStyle/>
          <a:p>
            <a:r>
              <a:rPr lang="fr-BE" sz="7200" dirty="0" smtClean="0">
                <a:latin typeface="French Script MT" panose="03020402040607040605" pitchFamily="66" charset="0"/>
              </a:rPr>
              <a:t>Léonard </a:t>
            </a:r>
            <a:r>
              <a:rPr lang="fr-BE" sz="7200" dirty="0" err="1" smtClean="0">
                <a:latin typeface="French Script MT" panose="03020402040607040605" pitchFamily="66" charset="0"/>
              </a:rPr>
              <a:t>Ficken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6 juillet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14 </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271477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233</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31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195532" y="963387"/>
            <a:ext cx="4342655" cy="1200329"/>
          </a:xfrm>
          <a:prstGeom prst="rect">
            <a:avLst/>
          </a:prstGeom>
          <a:noFill/>
        </p:spPr>
        <p:txBody>
          <a:bodyPr wrap="square" rtlCol="0">
            <a:spAutoFit/>
          </a:bodyPr>
          <a:lstStyle/>
          <a:p>
            <a:r>
              <a:rPr lang="fr-BE" sz="7200" dirty="0" err="1">
                <a:latin typeface="French Script MT" panose="03020402040607040605" pitchFamily="66" charset="0"/>
              </a:rPr>
              <a:t>G</a:t>
            </a:r>
            <a:r>
              <a:rPr lang="fr-BE" sz="7200" dirty="0" err="1" smtClean="0">
                <a:latin typeface="French Script MT" panose="03020402040607040605" pitchFamily="66" charset="0"/>
              </a:rPr>
              <a:t>regori</a:t>
            </a:r>
            <a:r>
              <a:rPr lang="fr-BE" sz="7200" dirty="0" smtClean="0">
                <a:latin typeface="French Script MT" panose="03020402040607040605" pitchFamily="66" charset="0"/>
              </a:rPr>
              <a:t> </a:t>
            </a:r>
            <a:r>
              <a:rPr lang="fr-BE" sz="7200" dirty="0" err="1" smtClean="0">
                <a:latin typeface="French Script MT" panose="03020402040607040605" pitchFamily="66" charset="0"/>
              </a:rPr>
              <a:t>Filatow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23950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234</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31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15933" y="949779"/>
            <a:ext cx="5101854" cy="1200329"/>
          </a:xfrm>
          <a:prstGeom prst="rect">
            <a:avLst/>
          </a:prstGeom>
          <a:noFill/>
        </p:spPr>
        <p:txBody>
          <a:bodyPr wrap="square" rtlCol="0">
            <a:spAutoFit/>
          </a:bodyPr>
          <a:lstStyle/>
          <a:p>
            <a:r>
              <a:rPr lang="fr-BE" sz="7200" dirty="0" smtClean="0">
                <a:latin typeface="French Script MT" panose="03020402040607040605" pitchFamily="66" charset="0"/>
              </a:rPr>
              <a:t>Iwan </a:t>
            </a:r>
            <a:r>
              <a:rPr lang="fr-BE" sz="7200" dirty="0" err="1" smtClean="0">
                <a:latin typeface="French Script MT" panose="03020402040607040605" pitchFamily="66" charset="0"/>
              </a:rPr>
              <a:t>Fshutschnik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0166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235</a:t>
            </a:fld>
            <a:endParaRPr lang="fr-BE" dirty="0"/>
          </a:p>
        </p:txBody>
      </p:sp>
      <p:sp>
        <p:nvSpPr>
          <p:cNvPr id="5" name="ZoneTexte 4"/>
          <p:cNvSpPr txBox="1"/>
          <p:nvPr/>
        </p:nvSpPr>
        <p:spPr>
          <a:xfrm>
            <a:off x="433825" y="949779"/>
            <a:ext cx="5866070" cy="1200329"/>
          </a:xfrm>
          <a:prstGeom prst="rect">
            <a:avLst/>
          </a:prstGeom>
          <a:noFill/>
        </p:spPr>
        <p:txBody>
          <a:bodyPr wrap="square" rtlCol="0">
            <a:spAutoFit/>
          </a:bodyPr>
          <a:lstStyle/>
          <a:p>
            <a:r>
              <a:rPr lang="fr-BE" sz="7200" dirty="0" err="1" smtClean="0">
                <a:latin typeface="French Script MT" panose="03020402040607040605" pitchFamily="66" charset="0"/>
              </a:rPr>
              <a:t>Nikifor</a:t>
            </a:r>
            <a:r>
              <a:rPr lang="fr-BE" sz="7200" dirty="0" smtClean="0">
                <a:latin typeface="French Script MT" panose="03020402040607040605" pitchFamily="66" charset="0"/>
              </a:rPr>
              <a:t> </a:t>
            </a:r>
            <a:r>
              <a:rPr lang="fr-BE" sz="7200" dirty="0" err="1" smtClean="0">
                <a:latin typeface="French Script MT" panose="03020402040607040605" pitchFamily="66" charset="0"/>
              </a:rPr>
              <a:t>Garkouckine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1888 – 29 ans</a:t>
            </a:r>
          </a:p>
          <a:p>
            <a:pPr algn="ctr"/>
            <a:r>
              <a:rPr lang="fr-BE" dirty="0" smtClean="0"/>
              <a:t>Décédé le 15 janvier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Prisonnier de guerre</a:t>
            </a:r>
            <a:endParaRPr lang="fr-BE" dirty="0"/>
          </a:p>
        </p:txBody>
      </p:sp>
      <p:sp>
        <p:nvSpPr>
          <p:cNvPr id="11" name="ZoneTexte 10"/>
          <p:cNvSpPr txBox="1"/>
          <p:nvPr/>
        </p:nvSpPr>
        <p:spPr>
          <a:xfrm>
            <a:off x="7229856" y="3336069"/>
            <a:ext cx="2633472" cy="646331"/>
          </a:xfrm>
          <a:prstGeom prst="rect">
            <a:avLst/>
          </a:prstGeom>
          <a:noFill/>
        </p:spPr>
        <p:txBody>
          <a:bodyPr wrap="square" rtlCol="0">
            <a:spAutoFit/>
          </a:bodyPr>
          <a:lstStyle/>
          <a:p>
            <a:pPr algn="ctr"/>
            <a:r>
              <a:rPr lang="fr-BE" dirty="0" smtClean="0"/>
              <a:t>Parcelle 163</a:t>
            </a:r>
          </a:p>
          <a:p>
            <a:pPr algn="ctr"/>
            <a:r>
              <a:rPr lang="fr-BE" dirty="0" smtClean="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33195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236</a:t>
            </a:fld>
            <a:endParaRPr lang="fr-BE" dirty="0"/>
          </a:p>
        </p:txBody>
      </p:sp>
      <p:sp>
        <p:nvSpPr>
          <p:cNvPr id="5" name="ZoneTexte 4"/>
          <p:cNvSpPr txBox="1"/>
          <p:nvPr/>
        </p:nvSpPr>
        <p:spPr>
          <a:xfrm>
            <a:off x="1106620" y="949779"/>
            <a:ext cx="4520479"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Geroumin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1891 – 26 ans</a:t>
            </a:r>
          </a:p>
          <a:p>
            <a:pPr algn="ctr"/>
            <a:r>
              <a:rPr lang="fr-BE" dirty="0" smtClean="0"/>
              <a:t>Décédé le 11 juillet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124995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237</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24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44288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433590" y="949779"/>
            <a:ext cx="3866540" cy="1200329"/>
          </a:xfrm>
          <a:prstGeom prst="rect">
            <a:avLst/>
          </a:prstGeom>
          <a:noFill/>
        </p:spPr>
        <p:txBody>
          <a:bodyPr wrap="square" rtlCol="0">
            <a:spAutoFit/>
          </a:bodyPr>
          <a:lstStyle/>
          <a:p>
            <a:r>
              <a:rPr lang="fr-BE" sz="7200" dirty="0" err="1" smtClean="0">
                <a:latin typeface="French Script MT" panose="03020402040607040605" pitchFamily="66" charset="0"/>
              </a:rPr>
              <a:t>Froim</a:t>
            </a:r>
            <a:r>
              <a:rPr lang="fr-BE" sz="7200" dirty="0" smtClean="0">
                <a:latin typeface="French Script MT" panose="03020402040607040605" pitchFamily="66" charset="0"/>
              </a:rPr>
              <a:t> </a:t>
            </a:r>
            <a:r>
              <a:rPr lang="fr-BE" sz="7200" dirty="0" err="1" smtClean="0">
                <a:latin typeface="French Script MT" panose="03020402040607040605" pitchFamily="66" charset="0"/>
              </a:rPr>
              <a:t>Gilburt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80042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238</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20 décembre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82-1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013116" y="949779"/>
            <a:ext cx="4707487" cy="1200329"/>
          </a:xfrm>
          <a:prstGeom prst="rect">
            <a:avLst/>
          </a:prstGeom>
          <a:noFill/>
        </p:spPr>
        <p:txBody>
          <a:bodyPr wrap="square" rtlCol="0">
            <a:spAutoFit/>
          </a:bodyPr>
          <a:lstStyle/>
          <a:p>
            <a:r>
              <a:rPr lang="fr-BE" sz="7200" dirty="0" smtClean="0">
                <a:latin typeface="French Script MT" panose="03020402040607040605" pitchFamily="66" charset="0"/>
              </a:rPr>
              <a:t>Michel </a:t>
            </a:r>
            <a:r>
              <a:rPr lang="fr-BE" sz="7200" dirty="0" err="1" smtClean="0">
                <a:latin typeface="French Script MT" panose="03020402040607040605" pitchFamily="66" charset="0"/>
              </a:rPr>
              <a:t>Goworow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36855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11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49393" y="949779"/>
            <a:ext cx="6434933" cy="1200329"/>
          </a:xfrm>
          <a:prstGeom prst="rect">
            <a:avLst/>
          </a:prstGeom>
          <a:noFill/>
        </p:spPr>
        <p:txBody>
          <a:bodyPr wrap="square" rtlCol="0">
            <a:spAutoFit/>
          </a:bodyPr>
          <a:lstStyle/>
          <a:p>
            <a:r>
              <a:rPr lang="fr-BE" sz="7200" dirty="0" err="1" smtClean="0">
                <a:latin typeface="French Script MT" panose="03020402040607040605" pitchFamily="66" charset="0"/>
              </a:rPr>
              <a:t>Michaelis</a:t>
            </a:r>
            <a:r>
              <a:rPr lang="fr-BE" sz="7200" dirty="0" smtClean="0">
                <a:latin typeface="French Script MT" panose="03020402040607040605" pitchFamily="66" charset="0"/>
              </a:rPr>
              <a:t> </a:t>
            </a:r>
            <a:r>
              <a:rPr lang="fr-BE" sz="7200" dirty="0" err="1" smtClean="0">
                <a:latin typeface="French Script MT" panose="03020402040607040605" pitchFamily="66" charset="0"/>
              </a:rPr>
              <a:t>Grigortschik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73332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76894" y="1096111"/>
            <a:ext cx="4682843" cy="1200329"/>
          </a:xfrm>
          <a:prstGeom prst="rect">
            <a:avLst/>
          </a:prstGeom>
          <a:noFill/>
        </p:spPr>
        <p:txBody>
          <a:bodyPr wrap="square" rtlCol="0">
            <a:spAutoFit/>
          </a:bodyPr>
          <a:lstStyle/>
          <a:p>
            <a:r>
              <a:rPr lang="fr-BE" sz="7200" dirty="0" err="1" smtClean="0">
                <a:latin typeface="French Script MT" panose="03020402040607040605" pitchFamily="66" charset="0"/>
              </a:rPr>
              <a:t>Battista</a:t>
            </a:r>
            <a:r>
              <a:rPr lang="fr-BE" sz="7200" dirty="0" smtClean="0">
                <a:latin typeface="French Script MT" panose="03020402040607040605" pitchFamily="66" charset="0"/>
              </a:rPr>
              <a:t> </a:t>
            </a:r>
            <a:r>
              <a:rPr lang="fr-BE" sz="7200" dirty="0" err="1" smtClean="0">
                <a:latin typeface="French Script MT" panose="03020402040607040605" pitchFamily="66" charset="0"/>
              </a:rPr>
              <a:t>Cerbato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592380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240</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1879 – 40 ans</a:t>
            </a:r>
          </a:p>
          <a:p>
            <a:pPr algn="ctr"/>
            <a:r>
              <a:rPr lang="fr-BE" dirty="0" smtClean="0"/>
              <a:t>Décédé en janvier 1919</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83-2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01927" y="949779"/>
            <a:ext cx="6788729" cy="1200329"/>
          </a:xfrm>
          <a:prstGeom prst="rect">
            <a:avLst/>
          </a:prstGeom>
          <a:noFill/>
        </p:spPr>
        <p:txBody>
          <a:bodyPr wrap="square" rtlCol="0">
            <a:spAutoFit/>
          </a:bodyPr>
          <a:lstStyle/>
          <a:p>
            <a:r>
              <a:rPr lang="fr-BE" sz="7200" dirty="0" err="1" smtClean="0">
                <a:latin typeface="French Script MT" panose="03020402040607040605" pitchFamily="66" charset="0"/>
              </a:rPr>
              <a:t>Nepencky</a:t>
            </a:r>
            <a:r>
              <a:rPr lang="fr-BE" sz="7200" dirty="0" smtClean="0">
                <a:latin typeface="French Script MT" panose="03020402040607040605" pitchFamily="66" charset="0"/>
              </a:rPr>
              <a:t> </a:t>
            </a:r>
            <a:r>
              <a:rPr lang="fr-BE" sz="7200" dirty="0" err="1" smtClean="0">
                <a:latin typeface="French Script MT" panose="03020402040607040605" pitchFamily="66" charset="0"/>
              </a:rPr>
              <a:t>Guisiakenmiri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91061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241</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15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390470" y="949779"/>
            <a:ext cx="3952780" cy="1200329"/>
          </a:xfrm>
          <a:prstGeom prst="rect">
            <a:avLst/>
          </a:prstGeom>
          <a:noFill/>
        </p:spPr>
        <p:txBody>
          <a:bodyPr wrap="square" rtlCol="0">
            <a:spAutoFit/>
          </a:bodyPr>
          <a:lstStyle/>
          <a:p>
            <a:r>
              <a:rPr lang="fr-BE" sz="7200" dirty="0" smtClean="0">
                <a:latin typeface="French Script MT" panose="03020402040607040605" pitchFamily="66" charset="0"/>
              </a:rPr>
              <a:t>Andrey </a:t>
            </a:r>
            <a:r>
              <a:rPr lang="fr-BE" sz="7200" dirty="0" err="1" smtClean="0">
                <a:latin typeface="French Script MT" panose="03020402040607040605" pitchFamily="66" charset="0"/>
              </a:rPr>
              <a:t>Gusew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84887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242</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64-1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109399" y="949779"/>
            <a:ext cx="4514921" cy="1200329"/>
          </a:xfrm>
          <a:prstGeom prst="rect">
            <a:avLst/>
          </a:prstGeom>
          <a:noFill/>
        </p:spPr>
        <p:txBody>
          <a:bodyPr wrap="square" rtlCol="0">
            <a:spAutoFit/>
          </a:bodyPr>
          <a:lstStyle/>
          <a:p>
            <a:r>
              <a:rPr lang="fr-BE" sz="7200" dirty="0" err="1" smtClean="0">
                <a:latin typeface="French Script MT" panose="03020402040607040605" pitchFamily="66" charset="0"/>
              </a:rPr>
              <a:t>Stepan</a:t>
            </a:r>
            <a:r>
              <a:rPr lang="fr-BE" sz="7200" dirty="0" smtClean="0">
                <a:latin typeface="French Script MT" panose="03020402040607040605" pitchFamily="66" charset="0"/>
              </a:rPr>
              <a:t> </a:t>
            </a:r>
            <a:r>
              <a:rPr lang="fr-BE" sz="7200" dirty="0" err="1" smtClean="0">
                <a:latin typeface="French Script MT" panose="03020402040607040605" pitchFamily="66" charset="0"/>
              </a:rPr>
              <a:t>Iegorow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97624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243</a:t>
            </a:fld>
            <a:endParaRPr lang="fr-BE" dirty="0"/>
          </a:p>
        </p:txBody>
      </p:sp>
      <p:sp>
        <p:nvSpPr>
          <p:cNvPr id="5" name="ZoneTexte 4"/>
          <p:cNvSpPr txBox="1"/>
          <p:nvPr/>
        </p:nvSpPr>
        <p:spPr>
          <a:xfrm>
            <a:off x="1067545" y="949779"/>
            <a:ext cx="4598629"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Imbakannt</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15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72063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244</a:t>
            </a:fld>
            <a:endParaRPr lang="fr-BE" dirty="0"/>
          </a:p>
        </p:txBody>
      </p:sp>
      <p:sp>
        <p:nvSpPr>
          <p:cNvPr id="5" name="ZoneTexte 4"/>
          <p:cNvSpPr txBox="1"/>
          <p:nvPr/>
        </p:nvSpPr>
        <p:spPr>
          <a:xfrm>
            <a:off x="915256" y="949779"/>
            <a:ext cx="4335210"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Istchenko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9 janvier 1919</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83-1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69567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245</a:t>
            </a:fld>
            <a:endParaRPr lang="fr-BE" dirty="0"/>
          </a:p>
        </p:txBody>
      </p:sp>
      <p:sp>
        <p:nvSpPr>
          <p:cNvPr id="5" name="ZoneTexte 4"/>
          <p:cNvSpPr txBox="1"/>
          <p:nvPr/>
        </p:nvSpPr>
        <p:spPr>
          <a:xfrm>
            <a:off x="1055935" y="949779"/>
            <a:ext cx="4621849" cy="1200329"/>
          </a:xfrm>
          <a:prstGeom prst="rect">
            <a:avLst/>
          </a:prstGeom>
          <a:noFill/>
        </p:spPr>
        <p:txBody>
          <a:bodyPr wrap="square" rtlCol="0">
            <a:spAutoFit/>
          </a:bodyPr>
          <a:lstStyle/>
          <a:p>
            <a:r>
              <a:rPr lang="fr-BE" sz="7200" dirty="0" smtClean="0">
                <a:latin typeface="French Script MT" panose="03020402040607040605" pitchFamily="66" charset="0"/>
              </a:rPr>
              <a:t>Peter </a:t>
            </a:r>
            <a:r>
              <a:rPr lang="fr-BE" sz="7200" dirty="0" err="1" smtClean="0">
                <a:latin typeface="French Script MT" panose="03020402040607040605" pitchFamily="66" charset="0"/>
              </a:rPr>
              <a:t>Iwaniszoff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11 décembre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172800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246</a:t>
            </a:fld>
            <a:endParaRPr lang="fr-BE" dirty="0"/>
          </a:p>
        </p:txBody>
      </p:sp>
      <p:sp>
        <p:nvSpPr>
          <p:cNvPr id="5" name="ZoneTexte 4"/>
          <p:cNvSpPr txBox="1"/>
          <p:nvPr/>
        </p:nvSpPr>
        <p:spPr>
          <a:xfrm>
            <a:off x="1198472" y="949779"/>
            <a:ext cx="4336775" cy="1200329"/>
          </a:xfrm>
          <a:prstGeom prst="rect">
            <a:avLst/>
          </a:prstGeom>
          <a:noFill/>
        </p:spPr>
        <p:txBody>
          <a:bodyPr wrap="square" rtlCol="0">
            <a:spAutoFit/>
          </a:bodyPr>
          <a:lstStyle/>
          <a:p>
            <a:r>
              <a:rPr lang="fr-BE" sz="7200" dirty="0" err="1" smtClean="0">
                <a:latin typeface="French Script MT" panose="03020402040607040605" pitchFamily="66" charset="0"/>
              </a:rPr>
              <a:t>Ignali</a:t>
            </a:r>
            <a:r>
              <a:rPr lang="fr-BE" sz="7200" dirty="0" smtClean="0">
                <a:latin typeface="French Script MT" panose="03020402040607040605" pitchFamily="66" charset="0"/>
              </a:rPr>
              <a:t> </a:t>
            </a:r>
            <a:r>
              <a:rPr lang="fr-BE" sz="7200" dirty="0" err="1" smtClean="0">
                <a:latin typeface="French Script MT" panose="03020402040607040605" pitchFamily="66" charset="0"/>
              </a:rPr>
              <a:t>Iwanow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17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53573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247</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20 février 1918</a:t>
            </a:r>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163-4 </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23748" y="1096111"/>
            <a:ext cx="4189134" cy="1200329"/>
          </a:xfrm>
          <a:prstGeom prst="rect">
            <a:avLst/>
          </a:prstGeom>
          <a:noFill/>
        </p:spPr>
        <p:txBody>
          <a:bodyPr wrap="square" rtlCol="0">
            <a:spAutoFit/>
          </a:bodyPr>
          <a:lstStyle/>
          <a:p>
            <a:r>
              <a:rPr lang="fr-BE" sz="7200" dirty="0" err="1" smtClean="0">
                <a:latin typeface="French Script MT" panose="03020402040607040605" pitchFamily="66" charset="0"/>
              </a:rPr>
              <a:t>Semin</a:t>
            </a:r>
            <a:r>
              <a:rPr lang="fr-BE" sz="7200" dirty="0" smtClean="0">
                <a:latin typeface="French Script MT" panose="03020402040607040605" pitchFamily="66" charset="0"/>
              </a:rPr>
              <a:t> </a:t>
            </a:r>
            <a:r>
              <a:rPr lang="fr-BE" sz="7200" dirty="0" err="1" smtClean="0">
                <a:latin typeface="French Script MT" panose="03020402040607040605" pitchFamily="66" charset="0"/>
              </a:rPr>
              <a:t>Iwanow</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389040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248</a:t>
            </a:fld>
            <a:endParaRPr lang="fr-BE" dirty="0"/>
          </a:p>
        </p:txBody>
      </p:sp>
      <p:sp>
        <p:nvSpPr>
          <p:cNvPr id="5" name="ZoneTexte 4"/>
          <p:cNvSpPr txBox="1"/>
          <p:nvPr/>
        </p:nvSpPr>
        <p:spPr>
          <a:xfrm>
            <a:off x="996649" y="949779"/>
            <a:ext cx="4740422" cy="1200329"/>
          </a:xfrm>
          <a:prstGeom prst="rect">
            <a:avLst/>
          </a:prstGeom>
          <a:noFill/>
        </p:spPr>
        <p:txBody>
          <a:bodyPr wrap="square" rtlCol="0">
            <a:spAutoFit/>
          </a:bodyPr>
          <a:lstStyle/>
          <a:p>
            <a:r>
              <a:rPr lang="fr-BE" sz="7200" dirty="0" err="1" smtClean="0">
                <a:latin typeface="French Script MT" panose="03020402040607040605" pitchFamily="66" charset="0"/>
              </a:rPr>
              <a:t>Alexei</a:t>
            </a:r>
            <a:r>
              <a:rPr lang="fr-BE" sz="7200" dirty="0" smtClean="0">
                <a:latin typeface="French Script MT" panose="03020402040607040605" pitchFamily="66" charset="0"/>
              </a:rPr>
              <a:t> </a:t>
            </a:r>
            <a:r>
              <a:rPr lang="fr-BE" sz="7200" dirty="0" err="1" smtClean="0">
                <a:latin typeface="French Script MT" panose="03020402040607040605" pitchFamily="66" charset="0"/>
              </a:rPr>
              <a:t>Jaitschkin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10 juillet 1916</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Prisonnier de guerre</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163-4 </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06684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249</a:t>
            </a:fld>
            <a:endParaRPr lang="fr-BE" dirty="0"/>
          </a:p>
        </p:txBody>
      </p:sp>
      <p:sp>
        <p:nvSpPr>
          <p:cNvPr id="5" name="ZoneTexte 4"/>
          <p:cNvSpPr txBox="1"/>
          <p:nvPr/>
        </p:nvSpPr>
        <p:spPr>
          <a:xfrm>
            <a:off x="801589" y="949779"/>
            <a:ext cx="5130541" cy="1200329"/>
          </a:xfrm>
          <a:prstGeom prst="rect">
            <a:avLst/>
          </a:prstGeom>
          <a:noFill/>
        </p:spPr>
        <p:txBody>
          <a:bodyPr wrap="square" rtlCol="0">
            <a:spAutoFit/>
          </a:bodyPr>
          <a:lstStyle/>
          <a:p>
            <a:r>
              <a:rPr lang="fr-BE" sz="7200" dirty="0" smtClean="0">
                <a:latin typeface="French Script MT" panose="03020402040607040605" pitchFamily="66" charset="0"/>
              </a:rPr>
              <a:t>Stanislav </a:t>
            </a:r>
            <a:r>
              <a:rPr lang="fr-BE" sz="7200" dirty="0" err="1" smtClean="0">
                <a:latin typeface="French Script MT" panose="03020402040607040605" pitchFamily="66" charset="0"/>
              </a:rPr>
              <a:t>Kaback</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7682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46535" y="1096111"/>
            <a:ext cx="4440647" cy="1200329"/>
          </a:xfrm>
          <a:prstGeom prst="rect">
            <a:avLst/>
          </a:prstGeom>
          <a:noFill/>
        </p:spPr>
        <p:txBody>
          <a:bodyPr wrap="square" rtlCol="0">
            <a:spAutoFit/>
          </a:bodyPr>
          <a:lstStyle/>
          <a:p>
            <a:r>
              <a:rPr lang="fr-BE" sz="7200" dirty="0" smtClean="0">
                <a:latin typeface="French Script MT" panose="03020402040607040605" pitchFamily="66" charset="0"/>
              </a:rPr>
              <a:t>Alfredo </a:t>
            </a:r>
            <a:r>
              <a:rPr lang="fr-BE" sz="7200" dirty="0" err="1" smtClean="0">
                <a:latin typeface="French Script MT" panose="03020402040607040605" pitchFamily="66" charset="0"/>
              </a:rPr>
              <a:t>Chessere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87247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250</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31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289580" y="949779"/>
            <a:ext cx="4175049" cy="1200329"/>
          </a:xfrm>
          <a:prstGeom prst="rect">
            <a:avLst/>
          </a:prstGeom>
          <a:noFill/>
        </p:spPr>
        <p:txBody>
          <a:bodyPr wrap="square" rtlCol="0">
            <a:spAutoFit/>
          </a:bodyPr>
          <a:lstStyle/>
          <a:p>
            <a:r>
              <a:rPr lang="fr-BE" sz="7200" dirty="0" err="1" smtClean="0">
                <a:latin typeface="French Script MT" panose="03020402040607040605" pitchFamily="66" charset="0"/>
              </a:rPr>
              <a:t>Antip</a:t>
            </a:r>
            <a:r>
              <a:rPr lang="fr-BE" sz="7200" dirty="0" smtClean="0">
                <a:latin typeface="French Script MT" panose="03020402040607040605" pitchFamily="66" charset="0"/>
              </a:rPr>
              <a:t> </a:t>
            </a:r>
            <a:r>
              <a:rPr lang="fr-BE" sz="7200" dirty="0" err="1" smtClean="0">
                <a:latin typeface="French Script MT" panose="03020402040607040605" pitchFamily="66" charset="0"/>
              </a:rPr>
              <a:t>Kamkin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4149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251</a:t>
            </a:fld>
            <a:endParaRPr lang="fr-BE" dirty="0"/>
          </a:p>
        </p:txBody>
      </p:sp>
      <p:sp>
        <p:nvSpPr>
          <p:cNvPr id="5" name="ZoneTexte 4"/>
          <p:cNvSpPr txBox="1"/>
          <p:nvPr/>
        </p:nvSpPr>
        <p:spPr>
          <a:xfrm>
            <a:off x="419365" y="949779"/>
            <a:ext cx="5894989" cy="1200329"/>
          </a:xfrm>
          <a:prstGeom prst="rect">
            <a:avLst/>
          </a:prstGeom>
          <a:noFill/>
        </p:spPr>
        <p:txBody>
          <a:bodyPr wrap="square" rtlCol="0">
            <a:spAutoFit/>
          </a:bodyPr>
          <a:lstStyle/>
          <a:p>
            <a:r>
              <a:rPr lang="fr-BE" sz="7200" dirty="0" err="1" smtClean="0">
                <a:latin typeface="French Script MT" panose="03020402040607040605" pitchFamily="66" charset="0"/>
              </a:rPr>
              <a:t>Gregoire</a:t>
            </a:r>
            <a:r>
              <a:rPr lang="fr-BE" sz="7200" dirty="0" smtClean="0">
                <a:latin typeface="French Script MT" panose="03020402040607040605" pitchFamily="66" charset="0"/>
              </a:rPr>
              <a:t> </a:t>
            </a:r>
            <a:r>
              <a:rPr lang="fr-BE" sz="7200" dirty="0" err="1" smtClean="0">
                <a:latin typeface="French Script MT" panose="03020402040607040605" pitchFamily="66" charset="0"/>
              </a:rPr>
              <a:t>Kaschtanow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22057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252</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p>
          <a:p>
            <a:pPr algn="ctr"/>
            <a:r>
              <a:rPr lang="fr-BE" dirty="0" smtClean="0"/>
              <a:t>Décédé le 31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138142" y="949779"/>
            <a:ext cx="4457436" cy="1200329"/>
          </a:xfrm>
          <a:prstGeom prst="rect">
            <a:avLst/>
          </a:prstGeom>
          <a:noFill/>
        </p:spPr>
        <p:txBody>
          <a:bodyPr wrap="square" rtlCol="0">
            <a:spAutoFit/>
          </a:bodyPr>
          <a:lstStyle/>
          <a:p>
            <a:r>
              <a:rPr lang="fr-BE" sz="7200" dirty="0" smtClean="0">
                <a:latin typeface="French Script MT" panose="03020402040607040605" pitchFamily="66" charset="0"/>
              </a:rPr>
              <a:t>Gabriel </a:t>
            </a:r>
            <a:r>
              <a:rPr lang="fr-BE" sz="7200" dirty="0" err="1" smtClean="0">
                <a:latin typeface="French Script MT" panose="03020402040607040605" pitchFamily="66" charset="0"/>
              </a:rPr>
              <a:t>Kisilow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10242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253</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23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436524" y="949779"/>
            <a:ext cx="3860672" cy="1200329"/>
          </a:xfrm>
          <a:prstGeom prst="rect">
            <a:avLst/>
          </a:prstGeom>
          <a:noFill/>
        </p:spPr>
        <p:txBody>
          <a:bodyPr wrap="square" rtlCol="0">
            <a:spAutoFit/>
          </a:bodyPr>
          <a:lstStyle/>
          <a:p>
            <a:r>
              <a:rPr lang="fr-BE" sz="7200" dirty="0" smtClean="0">
                <a:latin typeface="French Script MT" panose="03020402040607040605" pitchFamily="66" charset="0"/>
              </a:rPr>
              <a:t>Nikon </a:t>
            </a:r>
            <a:r>
              <a:rPr lang="fr-BE" sz="7200" dirty="0" err="1" smtClean="0">
                <a:latin typeface="French Script MT" panose="03020402040607040605" pitchFamily="66" charset="0"/>
              </a:rPr>
              <a:t>Kiza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3212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254</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7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64-2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87829" y="949779"/>
            <a:ext cx="4958061" cy="1200329"/>
          </a:xfrm>
          <a:prstGeom prst="rect">
            <a:avLst/>
          </a:prstGeom>
          <a:noFill/>
        </p:spPr>
        <p:txBody>
          <a:bodyPr wrap="square" rtlCol="0">
            <a:spAutoFit/>
          </a:bodyPr>
          <a:lstStyle/>
          <a:p>
            <a:r>
              <a:rPr lang="fr-BE" sz="7200" dirty="0" err="1" smtClean="0">
                <a:latin typeface="French Script MT" panose="03020402040607040605" pitchFamily="66" charset="0"/>
              </a:rPr>
              <a:t>Gregoire</a:t>
            </a:r>
            <a:r>
              <a:rPr lang="fr-BE" sz="7200" dirty="0" smtClean="0">
                <a:latin typeface="French Script MT" panose="03020402040607040605" pitchFamily="66" charset="0"/>
              </a:rPr>
              <a:t> </a:t>
            </a:r>
            <a:r>
              <a:rPr lang="fr-BE" sz="7200" dirty="0" err="1" smtClean="0">
                <a:latin typeface="French Script MT" panose="03020402040607040605" pitchFamily="66" charset="0"/>
              </a:rPr>
              <a:t>Kolosow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39289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255</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28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13400" y="949779"/>
            <a:ext cx="5106919" cy="1200329"/>
          </a:xfrm>
          <a:prstGeom prst="rect">
            <a:avLst/>
          </a:prstGeom>
          <a:noFill/>
        </p:spPr>
        <p:txBody>
          <a:bodyPr wrap="square" rtlCol="0">
            <a:spAutoFit/>
          </a:bodyPr>
          <a:lstStyle/>
          <a:p>
            <a:r>
              <a:rPr lang="fr-BE" sz="7200" dirty="0" err="1" smtClean="0">
                <a:latin typeface="French Script MT" panose="03020402040607040605" pitchFamily="66" charset="0"/>
              </a:rPr>
              <a:t>Fégor</a:t>
            </a:r>
            <a:r>
              <a:rPr lang="fr-BE" sz="7200" dirty="0" smtClean="0">
                <a:latin typeface="French Script MT" panose="03020402040607040605" pitchFamily="66" charset="0"/>
              </a:rPr>
              <a:t> </a:t>
            </a:r>
            <a:r>
              <a:rPr lang="fr-BE" sz="7200" dirty="0" err="1" smtClean="0">
                <a:latin typeface="French Script MT" panose="03020402040607040605" pitchFamily="66" charset="0"/>
              </a:rPr>
              <a:t>Kosarukow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56545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256</a:t>
            </a:fld>
            <a:endParaRPr lang="fr-BE" dirty="0"/>
          </a:p>
        </p:txBody>
      </p:sp>
      <p:sp>
        <p:nvSpPr>
          <p:cNvPr id="5" name="ZoneTexte 4"/>
          <p:cNvSpPr txBox="1"/>
          <p:nvPr/>
        </p:nvSpPr>
        <p:spPr>
          <a:xfrm>
            <a:off x="1622899" y="974272"/>
            <a:ext cx="3487921"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Koslin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26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6938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257</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24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200434" y="949779"/>
            <a:ext cx="4332851" cy="1200329"/>
          </a:xfrm>
          <a:prstGeom prst="rect">
            <a:avLst/>
          </a:prstGeom>
          <a:noFill/>
        </p:spPr>
        <p:txBody>
          <a:bodyPr wrap="square" rtlCol="0">
            <a:spAutoFit/>
          </a:bodyPr>
          <a:lstStyle/>
          <a:p>
            <a:r>
              <a:rPr lang="fr-BE" sz="7200" dirty="0" smtClean="0">
                <a:latin typeface="French Script MT" panose="03020402040607040605" pitchFamily="66" charset="0"/>
              </a:rPr>
              <a:t>Iwan </a:t>
            </a:r>
            <a:r>
              <a:rPr lang="fr-BE" sz="7200" dirty="0" err="1" smtClean="0">
                <a:latin typeface="French Script MT" panose="03020402040607040605" pitchFamily="66" charset="0"/>
              </a:rPr>
              <a:t>Kowalew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01956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258</a:t>
            </a:fld>
            <a:endParaRPr lang="fr-BE" dirty="0"/>
          </a:p>
        </p:txBody>
      </p:sp>
      <p:sp>
        <p:nvSpPr>
          <p:cNvPr id="5" name="ZoneTexte 4"/>
          <p:cNvSpPr txBox="1"/>
          <p:nvPr/>
        </p:nvSpPr>
        <p:spPr>
          <a:xfrm>
            <a:off x="596816" y="949779"/>
            <a:ext cx="5540088"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Krouchinsky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1888 – 30 ans</a:t>
            </a:r>
          </a:p>
          <a:p>
            <a:pPr algn="ctr"/>
            <a:r>
              <a:rPr lang="fr-BE" dirty="0" smtClean="0"/>
              <a:t>Décédé le 9 janvier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02647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259</a:t>
            </a:fld>
            <a:endParaRPr lang="fr-BE" dirty="0"/>
          </a:p>
        </p:txBody>
      </p:sp>
      <p:sp>
        <p:nvSpPr>
          <p:cNvPr id="5" name="ZoneTexte 4"/>
          <p:cNvSpPr txBox="1"/>
          <p:nvPr/>
        </p:nvSpPr>
        <p:spPr>
          <a:xfrm>
            <a:off x="1217608" y="949779"/>
            <a:ext cx="4298504" cy="1200329"/>
          </a:xfrm>
          <a:prstGeom prst="rect">
            <a:avLst/>
          </a:prstGeom>
          <a:noFill/>
        </p:spPr>
        <p:txBody>
          <a:bodyPr wrap="square" rtlCol="0">
            <a:spAutoFit/>
          </a:bodyPr>
          <a:lstStyle/>
          <a:p>
            <a:r>
              <a:rPr lang="fr-BE" sz="7200" dirty="0" smtClean="0">
                <a:latin typeface="French Script MT" panose="03020402040607040605" pitchFamily="66" charset="0"/>
              </a:rPr>
              <a:t>Serge </a:t>
            </a:r>
            <a:r>
              <a:rPr lang="fr-BE" sz="7200" dirty="0" err="1" smtClean="0">
                <a:latin typeface="French Script MT" panose="03020402040607040605" pitchFamily="66" charset="0"/>
              </a:rPr>
              <a:t>Krukow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7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54692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32055" y="1096111"/>
            <a:ext cx="4372522" cy="1200329"/>
          </a:xfrm>
          <a:prstGeom prst="rect">
            <a:avLst/>
          </a:prstGeom>
          <a:noFill/>
        </p:spPr>
        <p:txBody>
          <a:bodyPr wrap="square" rtlCol="0">
            <a:spAutoFit/>
          </a:bodyPr>
          <a:lstStyle/>
          <a:p>
            <a:r>
              <a:rPr lang="fr-BE" sz="7200" dirty="0" err="1" smtClean="0">
                <a:latin typeface="French Script MT" panose="03020402040607040605" pitchFamily="66" charset="0"/>
              </a:rPr>
              <a:t>Ambrogio</a:t>
            </a:r>
            <a:r>
              <a:rPr lang="fr-BE" sz="7200" dirty="0" smtClean="0">
                <a:latin typeface="French Script MT" panose="03020402040607040605" pitchFamily="66" charset="0"/>
              </a:rPr>
              <a:t> </a:t>
            </a:r>
            <a:r>
              <a:rPr lang="fr-BE" sz="7200" dirty="0" err="1" smtClean="0">
                <a:latin typeface="French Script MT" panose="03020402040607040605" pitchFamily="66" charset="0"/>
              </a:rPr>
              <a:t>Chini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24950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260</a:t>
            </a:fld>
            <a:endParaRPr lang="fr-BE" dirty="0"/>
          </a:p>
        </p:txBody>
      </p:sp>
      <p:sp>
        <p:nvSpPr>
          <p:cNvPr id="5" name="ZoneTexte 4"/>
          <p:cNvSpPr txBox="1"/>
          <p:nvPr/>
        </p:nvSpPr>
        <p:spPr>
          <a:xfrm>
            <a:off x="1137933" y="949779"/>
            <a:ext cx="4457853" cy="1200329"/>
          </a:xfrm>
          <a:prstGeom prst="rect">
            <a:avLst/>
          </a:prstGeom>
          <a:noFill/>
        </p:spPr>
        <p:txBody>
          <a:bodyPr wrap="square" rtlCol="0">
            <a:spAutoFit/>
          </a:bodyPr>
          <a:lstStyle/>
          <a:p>
            <a:r>
              <a:rPr lang="fr-BE" sz="7200" dirty="0" err="1" smtClean="0">
                <a:latin typeface="French Script MT" panose="03020402040607040605" pitchFamily="66" charset="0"/>
              </a:rPr>
              <a:t>Ywan</a:t>
            </a:r>
            <a:r>
              <a:rPr lang="fr-BE" sz="7200" dirty="0" smtClean="0">
                <a:latin typeface="French Script MT" panose="03020402040607040605" pitchFamily="66" charset="0"/>
              </a:rPr>
              <a:t> </a:t>
            </a:r>
            <a:r>
              <a:rPr lang="fr-BE" sz="7200" dirty="0" err="1" smtClean="0">
                <a:latin typeface="French Script MT" panose="03020402040607040605" pitchFamily="66" charset="0"/>
              </a:rPr>
              <a:t>Kusneew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17 mars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1085</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00904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261</a:t>
            </a:fld>
            <a:endParaRPr lang="fr-BE" dirty="0"/>
          </a:p>
        </p:txBody>
      </p:sp>
      <p:sp>
        <p:nvSpPr>
          <p:cNvPr id="5" name="ZoneTexte 4"/>
          <p:cNvSpPr txBox="1"/>
          <p:nvPr/>
        </p:nvSpPr>
        <p:spPr>
          <a:xfrm>
            <a:off x="1000014" y="949779"/>
            <a:ext cx="4733691" cy="1200329"/>
          </a:xfrm>
          <a:prstGeom prst="rect">
            <a:avLst/>
          </a:prstGeom>
          <a:noFill/>
        </p:spPr>
        <p:txBody>
          <a:bodyPr wrap="square" rtlCol="0">
            <a:spAutoFit/>
          </a:bodyPr>
          <a:lstStyle/>
          <a:p>
            <a:r>
              <a:rPr lang="fr-BE" sz="7200" dirty="0" err="1" smtClean="0">
                <a:latin typeface="French Script MT" panose="03020402040607040605" pitchFamily="66" charset="0"/>
              </a:rPr>
              <a:t>Sidor</a:t>
            </a:r>
            <a:r>
              <a:rPr lang="fr-BE" sz="7200" dirty="0" smtClean="0">
                <a:latin typeface="French Script MT" panose="03020402040607040605" pitchFamily="66" charset="0"/>
              </a:rPr>
              <a:t> </a:t>
            </a:r>
            <a:r>
              <a:rPr lang="fr-BE" sz="7200" dirty="0" err="1" smtClean="0">
                <a:latin typeface="French Script MT" panose="03020402040607040605" pitchFamily="66" charset="0"/>
              </a:rPr>
              <a:t>Kyaschka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6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106896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262</a:t>
            </a:fld>
            <a:endParaRPr lang="fr-BE" dirty="0"/>
          </a:p>
        </p:txBody>
      </p:sp>
      <p:sp>
        <p:nvSpPr>
          <p:cNvPr id="5" name="ZoneTexte 4"/>
          <p:cNvSpPr txBox="1"/>
          <p:nvPr/>
        </p:nvSpPr>
        <p:spPr>
          <a:xfrm>
            <a:off x="1172684" y="949779"/>
            <a:ext cx="4388351" cy="1200329"/>
          </a:xfrm>
          <a:prstGeom prst="rect">
            <a:avLst/>
          </a:prstGeom>
          <a:noFill/>
        </p:spPr>
        <p:txBody>
          <a:bodyPr wrap="square" rtlCol="0">
            <a:spAutoFit/>
          </a:bodyPr>
          <a:lstStyle/>
          <a:p>
            <a:r>
              <a:rPr lang="fr-BE" sz="7200" dirty="0" smtClean="0">
                <a:latin typeface="French Script MT" panose="03020402040607040605" pitchFamily="66" charset="0"/>
              </a:rPr>
              <a:t>Filimon </a:t>
            </a:r>
            <a:r>
              <a:rPr lang="fr-BE" sz="7200" dirty="0" err="1" smtClean="0">
                <a:latin typeface="French Script MT" panose="03020402040607040605" pitchFamily="66" charset="0"/>
              </a:rPr>
              <a:t>Lachns</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22 juillet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53003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263</a:t>
            </a:fld>
            <a:endParaRPr lang="fr-BE" dirty="0"/>
          </a:p>
        </p:txBody>
      </p:sp>
      <p:sp>
        <p:nvSpPr>
          <p:cNvPr id="5" name="ZoneTexte 4"/>
          <p:cNvSpPr txBox="1"/>
          <p:nvPr/>
        </p:nvSpPr>
        <p:spPr>
          <a:xfrm>
            <a:off x="1486541" y="949779"/>
            <a:ext cx="3760638" cy="1200329"/>
          </a:xfrm>
          <a:prstGeom prst="rect">
            <a:avLst/>
          </a:prstGeom>
          <a:noFill/>
        </p:spPr>
        <p:txBody>
          <a:bodyPr wrap="square" rtlCol="0">
            <a:spAutoFit/>
          </a:bodyPr>
          <a:lstStyle/>
          <a:p>
            <a:r>
              <a:rPr lang="fr-BE" sz="7200" dirty="0" smtClean="0">
                <a:latin typeface="French Script MT" panose="03020402040607040605" pitchFamily="66" charset="0"/>
              </a:rPr>
              <a:t>Petr </a:t>
            </a:r>
            <a:r>
              <a:rPr lang="fr-BE" sz="7200" dirty="0" err="1" smtClean="0">
                <a:latin typeface="French Script MT" panose="03020402040607040605" pitchFamily="66" charset="0"/>
              </a:rPr>
              <a:t>Lebedow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23 mars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07914"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384487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264</a:t>
            </a:fld>
            <a:endParaRPr lang="fr-BE" dirty="0"/>
          </a:p>
        </p:txBody>
      </p:sp>
      <p:sp>
        <p:nvSpPr>
          <p:cNvPr id="5" name="ZoneTexte 4"/>
          <p:cNvSpPr txBox="1"/>
          <p:nvPr/>
        </p:nvSpPr>
        <p:spPr>
          <a:xfrm>
            <a:off x="727461" y="949779"/>
            <a:ext cx="5278798" cy="1200329"/>
          </a:xfrm>
          <a:prstGeom prst="rect">
            <a:avLst/>
          </a:prstGeom>
          <a:noFill/>
        </p:spPr>
        <p:txBody>
          <a:bodyPr wrap="square" rtlCol="0">
            <a:spAutoFit/>
          </a:bodyPr>
          <a:lstStyle/>
          <a:p>
            <a:r>
              <a:rPr lang="fr-BE" sz="7200" dirty="0" smtClean="0">
                <a:latin typeface="French Script MT" panose="03020402040607040605" pitchFamily="66" charset="0"/>
              </a:rPr>
              <a:t>Simon </a:t>
            </a:r>
            <a:r>
              <a:rPr lang="fr-BE" sz="7200" dirty="0" err="1" smtClean="0">
                <a:latin typeface="French Script MT" panose="03020402040607040605" pitchFamily="66" charset="0"/>
              </a:rPr>
              <a:t>Lubianenko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19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06133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265</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779611" y="952501"/>
            <a:ext cx="5174497" cy="1200329"/>
          </a:xfrm>
          <a:prstGeom prst="rect">
            <a:avLst/>
          </a:prstGeom>
          <a:noFill/>
        </p:spPr>
        <p:txBody>
          <a:bodyPr wrap="square" rtlCol="0">
            <a:spAutoFit/>
          </a:bodyPr>
          <a:lstStyle/>
          <a:p>
            <a:r>
              <a:rPr lang="fr-BE" sz="7200" dirty="0" err="1" smtClean="0">
                <a:latin typeface="French Script MT" panose="03020402040607040605" pitchFamily="66" charset="0"/>
              </a:rPr>
              <a:t>Gurganow</a:t>
            </a:r>
            <a:r>
              <a:rPr lang="fr-BE" sz="7200" dirty="0" smtClean="0">
                <a:latin typeface="French Script MT" panose="03020402040607040605" pitchFamily="66" charset="0"/>
              </a:rPr>
              <a:t> </a:t>
            </a:r>
            <a:r>
              <a:rPr lang="fr-BE" sz="7200" dirty="0" err="1" smtClean="0">
                <a:latin typeface="French Script MT" panose="03020402040607040605" pitchFamily="66" charset="0"/>
              </a:rPr>
              <a:t>Makim</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8568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266</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27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608351" y="949779"/>
            <a:ext cx="5517017" cy="1200329"/>
          </a:xfrm>
          <a:prstGeom prst="rect">
            <a:avLst/>
          </a:prstGeom>
          <a:noFill/>
        </p:spPr>
        <p:txBody>
          <a:bodyPr wrap="square" rtlCol="0">
            <a:spAutoFit/>
          </a:bodyPr>
          <a:lstStyle/>
          <a:p>
            <a:r>
              <a:rPr lang="fr-BE" sz="7200" dirty="0" smtClean="0">
                <a:latin typeface="French Script MT" panose="03020402040607040605" pitchFamily="66" charset="0"/>
              </a:rPr>
              <a:t>Nikita </a:t>
            </a:r>
            <a:r>
              <a:rPr lang="fr-BE" sz="7200" dirty="0" err="1" smtClean="0">
                <a:latin typeface="French Script MT" panose="03020402040607040605" pitchFamily="66" charset="0"/>
              </a:rPr>
              <a:t>Makkarow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35615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267</a:t>
            </a:fld>
            <a:endParaRPr lang="fr-BE" dirty="0"/>
          </a:p>
        </p:txBody>
      </p:sp>
      <p:sp>
        <p:nvSpPr>
          <p:cNvPr id="5" name="ZoneTexte 4"/>
          <p:cNvSpPr txBox="1"/>
          <p:nvPr/>
        </p:nvSpPr>
        <p:spPr>
          <a:xfrm>
            <a:off x="988444" y="949779"/>
            <a:ext cx="4756831" cy="1200329"/>
          </a:xfrm>
          <a:prstGeom prst="rect">
            <a:avLst/>
          </a:prstGeom>
          <a:noFill/>
        </p:spPr>
        <p:txBody>
          <a:bodyPr wrap="square" rtlCol="0">
            <a:spAutoFit/>
          </a:bodyPr>
          <a:lstStyle/>
          <a:p>
            <a:r>
              <a:rPr lang="fr-BE" sz="7200" dirty="0" smtClean="0">
                <a:latin typeface="French Script MT" panose="03020402040607040605" pitchFamily="66" charset="0"/>
              </a:rPr>
              <a:t>Arian </a:t>
            </a:r>
            <a:r>
              <a:rPr lang="fr-BE" sz="7200" dirty="0" err="1" smtClean="0">
                <a:latin typeface="French Script MT" panose="03020402040607040605" pitchFamily="66" charset="0"/>
              </a:rPr>
              <a:t>Matrosow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31179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268</a:t>
            </a:fld>
            <a:endParaRPr lang="fr-BE" dirty="0"/>
          </a:p>
        </p:txBody>
      </p:sp>
      <p:sp>
        <p:nvSpPr>
          <p:cNvPr id="5" name="ZoneTexte 4"/>
          <p:cNvSpPr txBox="1"/>
          <p:nvPr/>
        </p:nvSpPr>
        <p:spPr>
          <a:xfrm>
            <a:off x="706351" y="949779"/>
            <a:ext cx="5321018" cy="1200329"/>
          </a:xfrm>
          <a:prstGeom prst="rect">
            <a:avLst/>
          </a:prstGeom>
          <a:noFill/>
        </p:spPr>
        <p:txBody>
          <a:bodyPr wrap="square" rtlCol="0">
            <a:spAutoFit/>
          </a:bodyPr>
          <a:lstStyle/>
          <a:p>
            <a:r>
              <a:rPr lang="fr-BE" sz="7200" dirty="0" err="1" smtClean="0">
                <a:latin typeface="French Script MT" panose="03020402040607040605" pitchFamily="66" charset="0"/>
              </a:rPr>
              <a:t>Seboritsch</a:t>
            </a:r>
            <a:r>
              <a:rPr lang="fr-BE" sz="7200" dirty="0" smtClean="0">
                <a:latin typeface="French Script MT" panose="03020402040607040605" pitchFamily="66" charset="0"/>
              </a:rPr>
              <a:t> </a:t>
            </a:r>
            <a:r>
              <a:rPr lang="fr-BE" sz="7200" dirty="0" err="1" smtClean="0">
                <a:latin typeface="French Script MT" panose="03020402040607040605" pitchFamily="66" charset="0"/>
              </a:rPr>
              <a:t>Matwei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9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07895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269</a:t>
            </a:fld>
            <a:endParaRPr lang="fr-BE" dirty="0"/>
          </a:p>
        </p:txBody>
      </p:sp>
      <p:sp>
        <p:nvSpPr>
          <p:cNvPr id="5" name="ZoneTexte 4"/>
          <p:cNvSpPr txBox="1"/>
          <p:nvPr/>
        </p:nvSpPr>
        <p:spPr>
          <a:xfrm>
            <a:off x="1169834" y="949779"/>
            <a:ext cx="4394052"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Merkulow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19 août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Prisonnier de guerre 25928</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647779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63541" y="1096111"/>
            <a:ext cx="3509550" cy="1200329"/>
          </a:xfrm>
          <a:prstGeom prst="rect">
            <a:avLst/>
          </a:prstGeom>
          <a:noFill/>
        </p:spPr>
        <p:txBody>
          <a:bodyPr wrap="square" rtlCol="0">
            <a:spAutoFit/>
          </a:bodyPr>
          <a:lstStyle/>
          <a:p>
            <a:r>
              <a:rPr lang="fr-BE" sz="7200" dirty="0" smtClean="0">
                <a:latin typeface="French Script MT" panose="03020402040607040605" pitchFamily="66" charset="0"/>
              </a:rPr>
              <a:t>Pietro Cocco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950399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270</a:t>
            </a:fld>
            <a:endParaRPr lang="fr-BE" dirty="0"/>
          </a:p>
        </p:txBody>
      </p:sp>
      <p:sp>
        <p:nvSpPr>
          <p:cNvPr id="5" name="ZoneTexte 4"/>
          <p:cNvSpPr txBox="1"/>
          <p:nvPr/>
        </p:nvSpPr>
        <p:spPr>
          <a:xfrm>
            <a:off x="964126" y="949779"/>
            <a:ext cx="4805467" cy="1200329"/>
          </a:xfrm>
          <a:prstGeom prst="rect">
            <a:avLst/>
          </a:prstGeom>
          <a:noFill/>
        </p:spPr>
        <p:txBody>
          <a:bodyPr wrap="square" rtlCol="0">
            <a:spAutoFit/>
          </a:bodyPr>
          <a:lstStyle/>
          <a:p>
            <a:r>
              <a:rPr lang="fr-BE" sz="7200" dirty="0" err="1" smtClean="0">
                <a:latin typeface="French Script MT" panose="03020402040607040605" pitchFamily="66" charset="0"/>
              </a:rPr>
              <a:t>Iwanov</a:t>
            </a:r>
            <a:r>
              <a:rPr lang="fr-BE" sz="7200" dirty="0" smtClean="0">
                <a:latin typeface="French Script MT" panose="03020402040607040605" pitchFamily="66" charset="0"/>
              </a:rPr>
              <a:t> Michael</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6 janvier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11599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271</a:t>
            </a:fld>
            <a:endParaRPr lang="fr-BE" dirty="0"/>
          </a:p>
        </p:txBody>
      </p:sp>
      <p:sp>
        <p:nvSpPr>
          <p:cNvPr id="5" name="ZoneTexte 4"/>
          <p:cNvSpPr txBox="1"/>
          <p:nvPr/>
        </p:nvSpPr>
        <p:spPr>
          <a:xfrm>
            <a:off x="809514" y="941615"/>
            <a:ext cx="5114691" cy="1200329"/>
          </a:xfrm>
          <a:prstGeom prst="rect">
            <a:avLst/>
          </a:prstGeom>
          <a:noFill/>
        </p:spPr>
        <p:txBody>
          <a:bodyPr wrap="square" rtlCol="0">
            <a:spAutoFit/>
          </a:bodyPr>
          <a:lstStyle/>
          <a:p>
            <a:r>
              <a:rPr lang="fr-BE" sz="7200" dirty="0" err="1" smtClean="0">
                <a:latin typeface="French Script MT" panose="03020402040607040605" pitchFamily="66" charset="0"/>
              </a:rPr>
              <a:t>Trofin</a:t>
            </a:r>
            <a:r>
              <a:rPr lang="fr-BE" sz="7200" dirty="0" smtClean="0">
                <a:latin typeface="French Script MT" panose="03020402040607040605" pitchFamily="66" charset="0"/>
              </a:rPr>
              <a:t> </a:t>
            </a:r>
            <a:r>
              <a:rPr lang="fr-BE" sz="7200" dirty="0" err="1" smtClean="0">
                <a:latin typeface="French Script MT" panose="03020402040607040605" pitchFamily="66" charset="0"/>
              </a:rPr>
              <a:t>Momankin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6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14462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272</a:t>
            </a:fld>
            <a:endParaRPr lang="fr-BE" dirty="0"/>
          </a:p>
        </p:txBody>
      </p:sp>
      <p:sp>
        <p:nvSpPr>
          <p:cNvPr id="5" name="ZoneTexte 4"/>
          <p:cNvSpPr txBox="1"/>
          <p:nvPr/>
        </p:nvSpPr>
        <p:spPr>
          <a:xfrm>
            <a:off x="871445" y="949779"/>
            <a:ext cx="4990830"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Nadzuradze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1895 – 21 ans</a:t>
            </a:r>
          </a:p>
          <a:p>
            <a:pPr algn="ctr"/>
            <a:r>
              <a:rPr lang="fr-BE" dirty="0" smtClean="0"/>
              <a:t>Décédé le 24 juillet 1916</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Prisonnier de guerre</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72905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273</a:t>
            </a:fld>
            <a:endParaRPr lang="fr-BE" dirty="0"/>
          </a:p>
        </p:txBody>
      </p:sp>
      <p:sp>
        <p:nvSpPr>
          <p:cNvPr id="5" name="ZoneTexte 4"/>
          <p:cNvSpPr txBox="1"/>
          <p:nvPr/>
        </p:nvSpPr>
        <p:spPr>
          <a:xfrm>
            <a:off x="687301" y="949779"/>
            <a:ext cx="5359118" cy="1200329"/>
          </a:xfrm>
          <a:prstGeom prst="rect">
            <a:avLst/>
          </a:prstGeom>
          <a:noFill/>
        </p:spPr>
        <p:txBody>
          <a:bodyPr wrap="square" rtlCol="0">
            <a:spAutoFit/>
          </a:bodyPr>
          <a:lstStyle/>
          <a:p>
            <a:r>
              <a:rPr lang="fr-BE" sz="7200" dirty="0" err="1" smtClean="0">
                <a:latin typeface="French Script MT" panose="03020402040607040605" pitchFamily="66" charset="0"/>
              </a:rPr>
              <a:t>Gregorius</a:t>
            </a:r>
            <a:r>
              <a:rPr lang="fr-BE" sz="7200" dirty="0" smtClean="0">
                <a:latin typeface="French Script MT" panose="03020402040607040605" pitchFamily="66" charset="0"/>
              </a:rPr>
              <a:t> </a:t>
            </a:r>
            <a:r>
              <a:rPr lang="fr-BE" sz="7200" dirty="0" err="1" smtClean="0">
                <a:latin typeface="French Script MT" panose="03020402040607040605" pitchFamily="66" charset="0"/>
              </a:rPr>
              <a:t>Nobrons</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en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76201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274</a:t>
            </a:fld>
            <a:endParaRPr lang="fr-BE" dirty="0"/>
          </a:p>
        </p:txBody>
      </p:sp>
      <p:sp>
        <p:nvSpPr>
          <p:cNvPr id="5" name="ZoneTexte 4"/>
          <p:cNvSpPr txBox="1"/>
          <p:nvPr/>
        </p:nvSpPr>
        <p:spPr>
          <a:xfrm>
            <a:off x="641101" y="949779"/>
            <a:ext cx="5451517" cy="1200329"/>
          </a:xfrm>
          <a:prstGeom prst="rect">
            <a:avLst/>
          </a:prstGeom>
          <a:noFill/>
        </p:spPr>
        <p:txBody>
          <a:bodyPr wrap="square" rtlCol="0">
            <a:spAutoFit/>
          </a:bodyPr>
          <a:lstStyle/>
          <a:p>
            <a:r>
              <a:rPr lang="fr-BE" sz="7200" dirty="0" err="1" smtClean="0">
                <a:latin typeface="French Script MT" panose="03020402040607040605" pitchFamily="66" charset="0"/>
              </a:rPr>
              <a:t>Wassili</a:t>
            </a:r>
            <a:r>
              <a:rPr lang="fr-BE" sz="7200" dirty="0" smtClean="0">
                <a:latin typeface="French Script MT" panose="03020402040607040605" pitchFamily="66" charset="0"/>
              </a:rPr>
              <a:t> </a:t>
            </a:r>
            <a:r>
              <a:rPr lang="fr-BE" sz="7200" dirty="0" err="1" smtClean="0">
                <a:latin typeface="French Script MT" panose="03020402040607040605" pitchFamily="66" charset="0"/>
              </a:rPr>
              <a:t>Panomarow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en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4319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8743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275</a:t>
            </a:fld>
            <a:endParaRPr lang="fr-BE" dirty="0"/>
          </a:p>
        </p:txBody>
      </p:sp>
      <p:sp>
        <p:nvSpPr>
          <p:cNvPr id="5" name="ZoneTexte 4"/>
          <p:cNvSpPr txBox="1"/>
          <p:nvPr/>
        </p:nvSpPr>
        <p:spPr>
          <a:xfrm>
            <a:off x="1123197" y="949779"/>
            <a:ext cx="4487325" cy="1200329"/>
          </a:xfrm>
          <a:prstGeom prst="rect">
            <a:avLst/>
          </a:prstGeom>
          <a:noFill/>
        </p:spPr>
        <p:txBody>
          <a:bodyPr wrap="square" rtlCol="0">
            <a:spAutoFit/>
          </a:bodyPr>
          <a:lstStyle/>
          <a:p>
            <a:r>
              <a:rPr lang="fr-BE" sz="7200" dirty="0" smtClean="0">
                <a:latin typeface="French Script MT" panose="03020402040607040605" pitchFamily="66" charset="0"/>
              </a:rPr>
              <a:t>Jakob </a:t>
            </a:r>
            <a:r>
              <a:rPr lang="fr-BE" sz="7200" dirty="0" err="1" smtClean="0">
                <a:latin typeface="French Script MT" panose="03020402040607040605" pitchFamily="66" charset="0"/>
              </a:rPr>
              <a:t>Paschkin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6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23925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276</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1889 – 29 ans</a:t>
            </a:r>
          </a:p>
          <a:p>
            <a:pPr algn="ctr"/>
            <a:r>
              <a:rPr lang="fr-BE" dirty="0" smtClean="0"/>
              <a:t>Décédé le 10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70425"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091903" y="949779"/>
            <a:ext cx="4549913"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Piatribatow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6893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277</a:t>
            </a:fld>
            <a:endParaRPr lang="fr-BE" dirty="0"/>
          </a:p>
        </p:txBody>
      </p:sp>
      <p:sp>
        <p:nvSpPr>
          <p:cNvPr id="5" name="ZoneTexte 4"/>
          <p:cNvSpPr txBox="1"/>
          <p:nvPr/>
        </p:nvSpPr>
        <p:spPr>
          <a:xfrm>
            <a:off x="877351" y="949779"/>
            <a:ext cx="4979017" cy="1200329"/>
          </a:xfrm>
          <a:prstGeom prst="rect">
            <a:avLst/>
          </a:prstGeom>
          <a:noFill/>
        </p:spPr>
        <p:txBody>
          <a:bodyPr wrap="square" rtlCol="0">
            <a:spAutoFit/>
          </a:bodyPr>
          <a:lstStyle/>
          <a:p>
            <a:r>
              <a:rPr lang="fr-BE" sz="7200" dirty="0" err="1" smtClean="0">
                <a:latin typeface="French Script MT" panose="03020402040607040605" pitchFamily="66" charset="0"/>
              </a:rPr>
              <a:t>Nicolai</a:t>
            </a:r>
            <a:r>
              <a:rPr lang="fr-BE" sz="7200" dirty="0" smtClean="0">
                <a:latin typeface="French Script MT" panose="03020402040607040605" pitchFamily="66" charset="0"/>
              </a:rPr>
              <a:t> </a:t>
            </a:r>
            <a:r>
              <a:rPr lang="fr-BE" sz="7200" dirty="0" err="1" smtClean="0">
                <a:latin typeface="French Script MT" panose="03020402040607040605" pitchFamily="66" charset="0"/>
              </a:rPr>
              <a:t>Podashof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01662" y="351908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392349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278</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15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88606" y="949779"/>
            <a:ext cx="4956507" cy="1200329"/>
          </a:xfrm>
          <a:prstGeom prst="rect">
            <a:avLst/>
          </a:prstGeom>
          <a:noFill/>
        </p:spPr>
        <p:txBody>
          <a:bodyPr wrap="square" rtlCol="0">
            <a:spAutoFit/>
          </a:bodyPr>
          <a:lstStyle/>
          <a:p>
            <a:r>
              <a:rPr lang="fr-BE" sz="7200" dirty="0" err="1" smtClean="0">
                <a:latin typeface="French Script MT" panose="03020402040607040605" pitchFamily="66" charset="0"/>
              </a:rPr>
              <a:t>Prochor</a:t>
            </a:r>
            <a:r>
              <a:rPr lang="fr-BE" sz="7200" dirty="0" smtClean="0">
                <a:latin typeface="French Script MT" panose="03020402040607040605" pitchFamily="66" charset="0"/>
              </a:rPr>
              <a:t> </a:t>
            </a:r>
            <a:r>
              <a:rPr lang="fr-BE" sz="7200" dirty="0" err="1" smtClean="0">
                <a:latin typeface="French Script MT" panose="03020402040607040605" pitchFamily="66" charset="0"/>
              </a:rPr>
              <a:t>Posochow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44504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20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10693" y="949779"/>
            <a:ext cx="4913480" cy="1200329"/>
          </a:xfrm>
          <a:prstGeom prst="rect">
            <a:avLst/>
          </a:prstGeom>
          <a:noFill/>
        </p:spPr>
        <p:txBody>
          <a:bodyPr wrap="square" rtlCol="0">
            <a:spAutoFit/>
          </a:bodyPr>
          <a:lstStyle/>
          <a:p>
            <a:r>
              <a:rPr lang="fr-BE" sz="7200" dirty="0" err="1" smtClean="0">
                <a:latin typeface="French Script MT" panose="03020402040607040605" pitchFamily="66" charset="0"/>
              </a:rPr>
              <a:t>Karp</a:t>
            </a:r>
            <a:r>
              <a:rPr lang="fr-BE" sz="7200" dirty="0" smtClean="0">
                <a:latin typeface="French Script MT" panose="03020402040607040605" pitchFamily="66" charset="0"/>
              </a:rPr>
              <a:t> </a:t>
            </a:r>
            <a:r>
              <a:rPr lang="fr-BE" sz="7200" dirty="0" err="1" smtClean="0">
                <a:latin typeface="French Script MT" panose="03020402040607040605" pitchFamily="66" charset="0"/>
              </a:rPr>
              <a:t>Postowchar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5742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10167" y="1096111"/>
            <a:ext cx="4713383"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Coronzi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70319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280</a:t>
            </a:fld>
            <a:endParaRPr lang="fr-BE" dirty="0"/>
          </a:p>
        </p:txBody>
      </p:sp>
      <p:sp>
        <p:nvSpPr>
          <p:cNvPr id="5" name="ZoneTexte 4"/>
          <p:cNvSpPr txBox="1"/>
          <p:nvPr/>
        </p:nvSpPr>
        <p:spPr>
          <a:xfrm>
            <a:off x="1321016" y="949779"/>
            <a:ext cx="4143613" cy="1200329"/>
          </a:xfrm>
          <a:prstGeom prst="rect">
            <a:avLst/>
          </a:prstGeom>
          <a:noFill/>
        </p:spPr>
        <p:txBody>
          <a:bodyPr wrap="square" rtlCol="0">
            <a:spAutoFit/>
          </a:bodyPr>
          <a:lstStyle/>
          <a:p>
            <a:r>
              <a:rPr lang="fr-BE" sz="7200" dirty="0" err="1">
                <a:latin typeface="French Script MT" panose="03020402040607040605" pitchFamily="66" charset="0"/>
              </a:rPr>
              <a:t>O</a:t>
            </a:r>
            <a:r>
              <a:rPr lang="fr-BE" sz="7200" dirty="0" err="1" smtClean="0">
                <a:latin typeface="French Script MT" panose="03020402040607040605" pitchFamily="66" charset="0"/>
              </a:rPr>
              <a:t>lexik</a:t>
            </a:r>
            <a:r>
              <a:rPr lang="fr-BE" sz="7200" dirty="0" smtClean="0">
                <a:latin typeface="French Script MT" panose="03020402040607040605" pitchFamily="66" charset="0"/>
              </a:rPr>
              <a:t> </a:t>
            </a:r>
            <a:r>
              <a:rPr lang="fr-BE" sz="7200" dirty="0" err="1" smtClean="0">
                <a:latin typeface="French Script MT" panose="03020402040607040605" pitchFamily="66" charset="0"/>
              </a:rPr>
              <a:t>Prokofi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1895 – 21 ans</a:t>
            </a:r>
          </a:p>
          <a:p>
            <a:pPr algn="ctr"/>
            <a:r>
              <a:rPr lang="fr-BE" dirty="0" smtClean="0"/>
              <a:t>Décédé le 21 juillet 1916</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Prisonnier de guerre</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76455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281</a:t>
            </a:fld>
            <a:endParaRPr lang="fr-BE" dirty="0"/>
          </a:p>
        </p:txBody>
      </p:sp>
      <p:sp>
        <p:nvSpPr>
          <p:cNvPr id="5" name="ZoneTexte 4"/>
          <p:cNvSpPr txBox="1"/>
          <p:nvPr/>
        </p:nvSpPr>
        <p:spPr>
          <a:xfrm>
            <a:off x="1072999" y="949779"/>
            <a:ext cx="4587722" cy="1200329"/>
          </a:xfrm>
          <a:prstGeom prst="rect">
            <a:avLst/>
          </a:prstGeom>
          <a:noFill/>
        </p:spPr>
        <p:txBody>
          <a:bodyPr wrap="square" rtlCol="0">
            <a:spAutoFit/>
          </a:bodyPr>
          <a:lstStyle/>
          <a:p>
            <a:r>
              <a:rPr lang="fr-BE" sz="7200" dirty="0" err="1" smtClean="0">
                <a:latin typeface="French Script MT" panose="03020402040607040605" pitchFamily="66" charset="0"/>
              </a:rPr>
              <a:t>Alexei</a:t>
            </a:r>
            <a:r>
              <a:rPr lang="fr-BE" sz="7200" dirty="0" smtClean="0">
                <a:latin typeface="French Script MT" panose="03020402040607040605" pitchFamily="66" charset="0"/>
              </a:rPr>
              <a:t> </a:t>
            </a:r>
            <a:r>
              <a:rPr lang="fr-BE" sz="7200" dirty="0" err="1" smtClean="0">
                <a:latin typeface="French Script MT" panose="03020402040607040605" pitchFamily="66" charset="0"/>
              </a:rPr>
              <a:t>Puschkow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25 avril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820962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282</a:t>
            </a:fld>
            <a:endParaRPr lang="fr-BE" dirty="0"/>
          </a:p>
        </p:txBody>
      </p:sp>
      <p:sp>
        <p:nvSpPr>
          <p:cNvPr id="5" name="ZoneTexte 4"/>
          <p:cNvSpPr txBox="1"/>
          <p:nvPr/>
        </p:nvSpPr>
        <p:spPr>
          <a:xfrm>
            <a:off x="191255" y="949779"/>
            <a:ext cx="6840915" cy="1200329"/>
          </a:xfrm>
          <a:prstGeom prst="rect">
            <a:avLst/>
          </a:prstGeom>
          <a:noFill/>
        </p:spPr>
        <p:txBody>
          <a:bodyPr wrap="square" rtlCol="0">
            <a:spAutoFit/>
          </a:bodyPr>
          <a:lstStyle/>
          <a:p>
            <a:r>
              <a:rPr lang="fr-BE" sz="7200" dirty="0" err="1" smtClean="0">
                <a:latin typeface="French Script MT" panose="03020402040607040605" pitchFamily="66" charset="0"/>
              </a:rPr>
              <a:t>Nepencky</a:t>
            </a:r>
            <a:r>
              <a:rPr lang="fr-BE" sz="7200" dirty="0" smtClean="0">
                <a:latin typeface="French Script MT" panose="03020402040607040605" pitchFamily="66" charset="0"/>
              </a:rPr>
              <a:t> </a:t>
            </a:r>
            <a:r>
              <a:rPr lang="fr-BE" sz="7200" dirty="0" err="1" smtClean="0">
                <a:latin typeface="French Script MT" panose="03020402040607040605" pitchFamily="66" charset="0"/>
              </a:rPr>
              <a:t>Quisiakenmiri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en janvier 1919</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83-2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693268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283</a:t>
            </a:fld>
            <a:endParaRPr lang="fr-BE" dirty="0"/>
          </a:p>
        </p:txBody>
      </p:sp>
      <p:sp>
        <p:nvSpPr>
          <p:cNvPr id="5" name="ZoneTexte 4"/>
          <p:cNvSpPr txBox="1"/>
          <p:nvPr/>
        </p:nvSpPr>
        <p:spPr>
          <a:xfrm>
            <a:off x="475754" y="949779"/>
            <a:ext cx="5782211" cy="1200329"/>
          </a:xfrm>
          <a:prstGeom prst="rect">
            <a:avLst/>
          </a:prstGeom>
          <a:noFill/>
        </p:spPr>
        <p:txBody>
          <a:bodyPr wrap="square" rtlCol="0">
            <a:spAutoFit/>
          </a:bodyPr>
          <a:lstStyle/>
          <a:p>
            <a:r>
              <a:rPr lang="fr-BE" sz="7200" dirty="0" err="1" smtClean="0">
                <a:latin typeface="French Script MT" panose="03020402040607040605" pitchFamily="66" charset="0"/>
              </a:rPr>
              <a:t>Nitrafan</a:t>
            </a:r>
            <a:r>
              <a:rPr lang="fr-BE" sz="7200" dirty="0" smtClean="0">
                <a:latin typeface="French Script MT" panose="03020402040607040605" pitchFamily="66" charset="0"/>
              </a:rPr>
              <a:t> </a:t>
            </a:r>
            <a:r>
              <a:rPr lang="fr-BE" sz="7200" dirty="0" err="1" smtClean="0">
                <a:latin typeface="French Script MT" panose="03020402040607040605" pitchFamily="66" charset="0"/>
              </a:rPr>
              <a:t>Rogoschin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163-4</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306272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284</a:t>
            </a:fld>
            <a:endParaRPr lang="fr-BE" dirty="0"/>
          </a:p>
        </p:txBody>
      </p:sp>
      <p:sp>
        <p:nvSpPr>
          <p:cNvPr id="5" name="ZoneTexte 4"/>
          <p:cNvSpPr txBox="1"/>
          <p:nvPr/>
        </p:nvSpPr>
        <p:spPr>
          <a:xfrm>
            <a:off x="152024" y="949779"/>
            <a:ext cx="6771289" cy="1200329"/>
          </a:xfrm>
          <a:prstGeom prst="rect">
            <a:avLst/>
          </a:prstGeom>
          <a:noFill/>
        </p:spPr>
        <p:txBody>
          <a:bodyPr wrap="square" rtlCol="0">
            <a:spAutoFit/>
          </a:bodyPr>
          <a:lstStyle/>
          <a:p>
            <a:pPr algn="ctr"/>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Roschejewtzew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79533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285</a:t>
            </a:fld>
            <a:endParaRPr lang="fr-BE" dirty="0"/>
          </a:p>
        </p:txBody>
      </p:sp>
      <p:sp>
        <p:nvSpPr>
          <p:cNvPr id="5" name="ZoneTexte 4"/>
          <p:cNvSpPr txBox="1"/>
          <p:nvPr/>
        </p:nvSpPr>
        <p:spPr>
          <a:xfrm>
            <a:off x="1085489" y="949779"/>
            <a:ext cx="4562742" cy="1200329"/>
          </a:xfrm>
          <a:prstGeom prst="rect">
            <a:avLst/>
          </a:prstGeom>
          <a:noFill/>
        </p:spPr>
        <p:txBody>
          <a:bodyPr wrap="square" rtlCol="0">
            <a:spAutoFit/>
          </a:bodyPr>
          <a:lstStyle/>
          <a:p>
            <a:r>
              <a:rPr lang="fr-BE" sz="7200" dirty="0" smtClean="0">
                <a:latin typeface="French Script MT" panose="03020402040607040605" pitchFamily="66" charset="0"/>
              </a:rPr>
              <a:t>Toma </a:t>
            </a:r>
            <a:r>
              <a:rPr lang="fr-BE" sz="7200" dirty="0" err="1" smtClean="0">
                <a:latin typeface="French Script MT" panose="03020402040607040605" pitchFamily="66" charset="0"/>
              </a:rPr>
              <a:t>Sagranow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21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8976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286</a:t>
            </a:fld>
            <a:endParaRPr lang="fr-BE" dirty="0"/>
          </a:p>
        </p:txBody>
      </p:sp>
      <p:sp>
        <p:nvSpPr>
          <p:cNvPr id="5" name="ZoneTexte 4"/>
          <p:cNvSpPr txBox="1"/>
          <p:nvPr/>
        </p:nvSpPr>
        <p:spPr>
          <a:xfrm>
            <a:off x="1321750" y="949779"/>
            <a:ext cx="4090220" cy="1200329"/>
          </a:xfrm>
          <a:prstGeom prst="rect">
            <a:avLst/>
          </a:prstGeom>
          <a:noFill/>
        </p:spPr>
        <p:txBody>
          <a:bodyPr wrap="square" rtlCol="0">
            <a:spAutoFit/>
          </a:bodyPr>
          <a:lstStyle/>
          <a:p>
            <a:r>
              <a:rPr lang="fr-BE" sz="7200" dirty="0" err="1" smtClean="0">
                <a:latin typeface="French Script MT" panose="03020402040607040605" pitchFamily="66" charset="0"/>
              </a:rPr>
              <a:t>Petrow</a:t>
            </a:r>
            <a:r>
              <a:rPr lang="fr-BE" sz="7200" dirty="0" smtClean="0">
                <a:latin typeface="French Script MT" panose="03020402040607040605" pitchFamily="66" charset="0"/>
              </a:rPr>
              <a:t> </a:t>
            </a:r>
            <a:r>
              <a:rPr lang="fr-BE" sz="7200" dirty="0" err="1" smtClean="0">
                <a:latin typeface="French Script MT" panose="03020402040607040605" pitchFamily="66" charset="0"/>
              </a:rPr>
              <a:t>Sergey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7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336069"/>
            <a:ext cx="2633472" cy="646331"/>
          </a:xfrm>
          <a:prstGeom prst="rect">
            <a:avLst/>
          </a:prstGeom>
          <a:noFill/>
        </p:spPr>
        <p:txBody>
          <a:bodyPr wrap="square" rtlCol="0">
            <a:spAutoFit/>
          </a:bodyPr>
          <a:lstStyle/>
          <a:p>
            <a:pPr algn="ctr"/>
            <a:r>
              <a:rPr lang="fr-BE" dirty="0" smtClean="0"/>
              <a:t>Parcelle 163 - 4</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997613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287</a:t>
            </a:fld>
            <a:endParaRPr lang="fr-BE" dirty="0"/>
          </a:p>
        </p:txBody>
      </p:sp>
      <p:sp>
        <p:nvSpPr>
          <p:cNvPr id="5" name="ZoneTexte 4"/>
          <p:cNvSpPr txBox="1"/>
          <p:nvPr/>
        </p:nvSpPr>
        <p:spPr>
          <a:xfrm>
            <a:off x="778914" y="949779"/>
            <a:ext cx="5175892" cy="1200329"/>
          </a:xfrm>
          <a:prstGeom prst="rect">
            <a:avLst/>
          </a:prstGeom>
          <a:noFill/>
        </p:spPr>
        <p:txBody>
          <a:bodyPr wrap="square" rtlCol="0">
            <a:spAutoFit/>
          </a:bodyPr>
          <a:lstStyle/>
          <a:p>
            <a:r>
              <a:rPr lang="fr-BE" sz="7200" dirty="0" smtClean="0">
                <a:latin typeface="French Script MT" panose="03020402040607040605" pitchFamily="66" charset="0"/>
              </a:rPr>
              <a:t>Marie </a:t>
            </a:r>
            <a:r>
              <a:rPr lang="fr-BE" sz="7200" dirty="0" err="1" smtClean="0">
                <a:latin typeface="French Script MT" panose="03020402040607040605" pitchFamily="66" charset="0"/>
              </a:rPr>
              <a:t>Schepelieff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26 janvier 1919</a:t>
            </a:r>
          </a:p>
          <a:p>
            <a:pPr algn="ctr"/>
            <a:r>
              <a:rPr lang="fr-BE" dirty="0" smtClean="0"/>
              <a:t>Inhumé le </a:t>
            </a:r>
          </a:p>
          <a:p>
            <a:pPr algn="ctr"/>
            <a:r>
              <a:rPr lang="fr-BE" dirty="0" smtClean="0"/>
              <a:t>Époux de ?</a:t>
            </a:r>
          </a:p>
          <a:p>
            <a:pPr algn="ctr"/>
            <a:endParaRPr lang="fr-BE" dirty="0"/>
          </a:p>
          <a:p>
            <a:pPr algn="ctr"/>
            <a:r>
              <a:rPr lang="fr-BE" dirty="0" smtClean="0"/>
              <a:t>Régiment: 231</a:t>
            </a:r>
            <a:r>
              <a:rPr lang="fr-BE" baseline="30000" dirty="0" smtClean="0"/>
              <a:t>e</a:t>
            </a:r>
            <a:r>
              <a:rPr lang="fr-BE" dirty="0" smtClean="0"/>
              <a:t> d’Infanterie, 4bn, 15Cie  </a:t>
            </a:r>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688923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288</a:t>
            </a:fld>
            <a:endParaRPr lang="fr-BE" dirty="0"/>
          </a:p>
        </p:txBody>
      </p:sp>
      <p:sp>
        <p:nvSpPr>
          <p:cNvPr id="5" name="ZoneTexte 4"/>
          <p:cNvSpPr txBox="1"/>
          <p:nvPr/>
        </p:nvSpPr>
        <p:spPr>
          <a:xfrm>
            <a:off x="426601" y="949779"/>
            <a:ext cx="5312520" cy="1200329"/>
          </a:xfrm>
          <a:prstGeom prst="rect">
            <a:avLst/>
          </a:prstGeom>
          <a:noFill/>
        </p:spPr>
        <p:txBody>
          <a:bodyPr wrap="square" rtlCol="0">
            <a:spAutoFit/>
          </a:bodyPr>
          <a:lstStyle/>
          <a:p>
            <a:r>
              <a:rPr lang="fr-BE" sz="7200" dirty="0" err="1" smtClean="0">
                <a:latin typeface="French Script MT" panose="03020402040607040605" pitchFamily="66" charset="0"/>
              </a:rPr>
              <a:t>Trachim</a:t>
            </a:r>
            <a:r>
              <a:rPr lang="fr-BE" sz="7200" dirty="0" smtClean="0">
                <a:latin typeface="French Script MT" panose="03020402040607040605" pitchFamily="66" charset="0"/>
              </a:rPr>
              <a:t> </a:t>
            </a:r>
            <a:r>
              <a:rPr lang="fr-BE" sz="7200" dirty="0" err="1" smtClean="0">
                <a:latin typeface="French Script MT" panose="03020402040607040605" pitchFamily="66" charset="0"/>
              </a:rPr>
              <a:t>Schnnedor</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3 décembre 1917</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55903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25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653486"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45303" y="949779"/>
            <a:ext cx="5043114" cy="1200329"/>
          </a:xfrm>
          <a:prstGeom prst="rect">
            <a:avLst/>
          </a:prstGeom>
          <a:noFill/>
        </p:spPr>
        <p:txBody>
          <a:bodyPr wrap="square" rtlCol="0">
            <a:spAutoFit/>
          </a:bodyPr>
          <a:lstStyle/>
          <a:p>
            <a:r>
              <a:rPr lang="fr-BE" sz="7200" dirty="0" err="1" smtClean="0">
                <a:latin typeface="French Script MT" panose="03020402040607040605" pitchFamily="66" charset="0"/>
              </a:rPr>
              <a:t>Leonte</a:t>
            </a:r>
            <a:r>
              <a:rPr lang="fr-BE" sz="7200" dirty="0" smtClean="0">
                <a:latin typeface="French Script MT" panose="03020402040607040605" pitchFamily="66" charset="0"/>
              </a:rPr>
              <a:t> </a:t>
            </a:r>
            <a:r>
              <a:rPr lang="fr-BE" sz="7200" dirty="0" err="1" smtClean="0">
                <a:latin typeface="French Script MT" panose="03020402040607040605" pitchFamily="66" charset="0"/>
              </a:rPr>
              <a:t>Schudkone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9512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88656" y="1096111"/>
            <a:ext cx="5059319"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Curatelli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609917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290</a:t>
            </a:fld>
            <a:endParaRPr lang="fr-BE" dirty="0"/>
          </a:p>
        </p:txBody>
      </p:sp>
      <p:sp>
        <p:nvSpPr>
          <p:cNvPr id="5" name="ZoneTexte 4"/>
          <p:cNvSpPr txBox="1"/>
          <p:nvPr/>
        </p:nvSpPr>
        <p:spPr>
          <a:xfrm>
            <a:off x="1018996" y="949779"/>
            <a:ext cx="4695727" cy="1200329"/>
          </a:xfrm>
          <a:prstGeom prst="rect">
            <a:avLst/>
          </a:prstGeom>
          <a:noFill/>
        </p:spPr>
        <p:txBody>
          <a:bodyPr wrap="square" rtlCol="0">
            <a:spAutoFit/>
          </a:bodyPr>
          <a:lstStyle/>
          <a:p>
            <a:r>
              <a:rPr lang="fr-BE" sz="7200" dirty="0" smtClean="0">
                <a:latin typeface="French Script MT" panose="03020402040607040605" pitchFamily="66" charset="0"/>
              </a:rPr>
              <a:t>Dimitri </a:t>
            </a:r>
            <a:r>
              <a:rPr lang="fr-BE" sz="7200" dirty="0" err="1" smtClean="0">
                <a:latin typeface="French Script MT" panose="03020402040607040605" pitchFamily="66" charset="0"/>
              </a:rPr>
              <a:t>Senikow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19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998877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291</a:t>
            </a:fld>
            <a:endParaRPr lang="fr-BE" dirty="0"/>
          </a:p>
        </p:txBody>
      </p:sp>
      <p:sp>
        <p:nvSpPr>
          <p:cNvPr id="5" name="ZoneTexte 4"/>
          <p:cNvSpPr txBox="1"/>
          <p:nvPr/>
        </p:nvSpPr>
        <p:spPr>
          <a:xfrm>
            <a:off x="377829" y="949779"/>
            <a:ext cx="5978062" cy="1200329"/>
          </a:xfrm>
          <a:prstGeom prst="rect">
            <a:avLst/>
          </a:prstGeom>
          <a:noFill/>
        </p:spPr>
        <p:txBody>
          <a:bodyPr wrap="square" rtlCol="0">
            <a:spAutoFit/>
          </a:bodyPr>
          <a:lstStyle/>
          <a:p>
            <a:r>
              <a:rPr lang="fr-BE" sz="7200" dirty="0" err="1" smtClean="0">
                <a:latin typeface="French Script MT" panose="03020402040607040605" pitchFamily="66" charset="0"/>
              </a:rPr>
              <a:t>Jenneljan</a:t>
            </a:r>
            <a:r>
              <a:rPr lang="fr-BE" sz="7200" dirty="0" smtClean="0">
                <a:latin typeface="French Script MT" panose="03020402040607040605" pitchFamily="66" charset="0"/>
              </a:rPr>
              <a:t> </a:t>
            </a:r>
            <a:r>
              <a:rPr lang="fr-BE" sz="7200" dirty="0" err="1" smtClean="0">
                <a:latin typeface="French Script MT" panose="03020402040607040605" pitchFamily="66" charset="0"/>
              </a:rPr>
              <a:t>Shukowsky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19 avril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998885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292</a:t>
            </a:fld>
            <a:endParaRPr lang="fr-BE" dirty="0"/>
          </a:p>
        </p:txBody>
      </p:sp>
      <p:sp>
        <p:nvSpPr>
          <p:cNvPr id="5" name="ZoneTexte 4"/>
          <p:cNvSpPr txBox="1"/>
          <p:nvPr/>
        </p:nvSpPr>
        <p:spPr>
          <a:xfrm>
            <a:off x="967795" y="949779"/>
            <a:ext cx="4798130" cy="1200329"/>
          </a:xfrm>
          <a:prstGeom prst="rect">
            <a:avLst/>
          </a:prstGeom>
          <a:noFill/>
        </p:spPr>
        <p:txBody>
          <a:bodyPr wrap="square" rtlCol="0">
            <a:spAutoFit/>
          </a:bodyPr>
          <a:lstStyle/>
          <a:p>
            <a:r>
              <a:rPr lang="fr-BE" sz="7200" dirty="0" err="1" smtClean="0">
                <a:latin typeface="French Script MT" panose="03020402040607040605" pitchFamily="66" charset="0"/>
              </a:rPr>
              <a:t>Fjedor</a:t>
            </a:r>
            <a:r>
              <a:rPr lang="fr-BE" sz="7200" dirty="0" smtClean="0">
                <a:latin typeface="French Script MT" panose="03020402040607040605" pitchFamily="66" charset="0"/>
              </a:rPr>
              <a:t> </a:t>
            </a:r>
            <a:r>
              <a:rPr lang="fr-BE" sz="7200" dirty="0" err="1" smtClean="0">
                <a:latin typeface="French Script MT" panose="03020402040607040605" pitchFamily="66" charset="0"/>
              </a:rPr>
              <a:t>Sidarenko</a:t>
            </a:r>
            <a:endParaRPr lang="fr-BE" sz="7200" dirty="0">
              <a:latin typeface="French Script MT" panose="03020402040607040605" pitchFamily="66" charset="0"/>
            </a:endParaRPr>
          </a:p>
        </p:txBody>
      </p:sp>
      <p:sp>
        <p:nvSpPr>
          <p:cNvPr id="6" name="ZoneTexte 5"/>
          <p:cNvSpPr txBox="1"/>
          <p:nvPr/>
        </p:nvSpPr>
        <p:spPr>
          <a:xfrm>
            <a:off x="1273629" y="2239148"/>
            <a:ext cx="4191000" cy="2308324"/>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 août 1917</a:t>
            </a:r>
          </a:p>
          <a:p>
            <a:pPr algn="ctr"/>
            <a:r>
              <a:rPr lang="fr-BE" dirty="0" smtClean="0"/>
              <a:t>Inhumé le </a:t>
            </a:r>
          </a:p>
          <a:p>
            <a:pPr algn="ctr"/>
            <a:r>
              <a:rPr lang="fr-BE" dirty="0" smtClean="0"/>
              <a:t>Époux de ?</a:t>
            </a:r>
          </a:p>
          <a:p>
            <a:pPr algn="ctr"/>
            <a:endParaRPr lang="fr-BE" dirty="0"/>
          </a:p>
          <a:p>
            <a:pPr algn="ctr"/>
            <a:r>
              <a:rPr lang="fr-BE" dirty="0" smtClean="0"/>
              <a:t>Régiment: 9Bn, 1Cie des Prisonniers de guerre travailleurs</a:t>
            </a:r>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69626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293</a:t>
            </a:fld>
            <a:endParaRPr lang="fr-BE" dirty="0"/>
          </a:p>
        </p:txBody>
      </p:sp>
      <p:sp>
        <p:nvSpPr>
          <p:cNvPr id="5" name="ZoneTexte 4"/>
          <p:cNvSpPr txBox="1"/>
          <p:nvPr/>
        </p:nvSpPr>
        <p:spPr>
          <a:xfrm>
            <a:off x="1452509" y="949779"/>
            <a:ext cx="3828702" cy="1200329"/>
          </a:xfrm>
          <a:prstGeom prst="rect">
            <a:avLst/>
          </a:prstGeom>
          <a:noFill/>
        </p:spPr>
        <p:txBody>
          <a:bodyPr wrap="square" rtlCol="0">
            <a:spAutoFit/>
          </a:bodyPr>
          <a:lstStyle/>
          <a:p>
            <a:r>
              <a:rPr lang="fr-BE" sz="7200" dirty="0" smtClean="0">
                <a:latin typeface="French Script MT" panose="03020402040607040605" pitchFamily="66" charset="0"/>
              </a:rPr>
              <a:t>Alex </a:t>
            </a:r>
            <a:r>
              <a:rPr lang="fr-BE" sz="7200" dirty="0" err="1" smtClean="0">
                <a:latin typeface="French Script MT" panose="03020402040607040605" pitchFamily="66" charset="0"/>
              </a:rPr>
              <a:t>Sigenow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025081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294</a:t>
            </a:fld>
            <a:endParaRPr lang="fr-BE" dirty="0"/>
          </a:p>
        </p:txBody>
      </p:sp>
      <p:sp>
        <p:nvSpPr>
          <p:cNvPr id="5" name="ZoneTexte 4"/>
          <p:cNvSpPr txBox="1"/>
          <p:nvPr/>
        </p:nvSpPr>
        <p:spPr>
          <a:xfrm>
            <a:off x="1044755" y="199504"/>
            <a:ext cx="4889320" cy="2308324"/>
          </a:xfrm>
          <a:prstGeom prst="rect">
            <a:avLst/>
          </a:prstGeom>
          <a:noFill/>
        </p:spPr>
        <p:txBody>
          <a:bodyPr wrap="square" rtlCol="0">
            <a:spAutoFit/>
          </a:bodyPr>
          <a:lstStyle/>
          <a:p>
            <a:pPr algn="ctr"/>
            <a:r>
              <a:rPr lang="fr-BE" sz="7200" dirty="0" err="1" smtClean="0">
                <a:latin typeface="French Script MT" panose="03020402040607040605" pitchFamily="66" charset="0"/>
              </a:rPr>
              <a:t>Dinow</a:t>
            </a:r>
            <a:r>
              <a:rPr lang="fr-BE" sz="7200" dirty="0" smtClean="0">
                <a:latin typeface="French Script MT" panose="03020402040607040605" pitchFamily="66" charset="0"/>
              </a:rPr>
              <a:t> </a:t>
            </a:r>
            <a:r>
              <a:rPr lang="fr-BE" sz="7200" dirty="0" err="1" smtClean="0">
                <a:latin typeface="French Script MT" panose="03020402040607040605" pitchFamily="66" charset="0"/>
              </a:rPr>
              <a:t>Nasardin</a:t>
            </a:r>
            <a:r>
              <a:rPr lang="fr-BE" sz="7200" dirty="0" smtClean="0">
                <a:latin typeface="French Script MT" panose="03020402040607040605" pitchFamily="66" charset="0"/>
              </a:rPr>
              <a:t> </a:t>
            </a:r>
          </a:p>
          <a:p>
            <a:pPr algn="ctr"/>
            <a:r>
              <a:rPr lang="fr-BE" sz="7200" dirty="0" err="1" smtClean="0">
                <a:latin typeface="French Script MT" panose="03020402040607040605" pitchFamily="66" charset="0"/>
              </a:rPr>
              <a:t>Siraschet</a:t>
            </a:r>
            <a:endParaRPr lang="fr-BE" sz="7200" dirty="0">
              <a:latin typeface="French Script MT" panose="03020402040607040605" pitchFamily="66" charset="0"/>
            </a:endParaRPr>
          </a:p>
        </p:txBody>
      </p:sp>
      <p:sp>
        <p:nvSpPr>
          <p:cNvPr id="6" name="ZoneTexte 5"/>
          <p:cNvSpPr txBox="1"/>
          <p:nvPr/>
        </p:nvSpPr>
        <p:spPr>
          <a:xfrm>
            <a:off x="1273628" y="2652371"/>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25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383" y="495583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355369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295</a:t>
            </a:fld>
            <a:endParaRPr lang="fr-BE" dirty="0"/>
          </a:p>
        </p:txBody>
      </p:sp>
      <p:sp>
        <p:nvSpPr>
          <p:cNvPr id="5" name="ZoneTexte 4"/>
          <p:cNvSpPr txBox="1"/>
          <p:nvPr/>
        </p:nvSpPr>
        <p:spPr>
          <a:xfrm>
            <a:off x="1700706" y="949779"/>
            <a:ext cx="3332307" cy="1200329"/>
          </a:xfrm>
          <a:prstGeom prst="rect">
            <a:avLst/>
          </a:prstGeom>
          <a:noFill/>
        </p:spPr>
        <p:txBody>
          <a:bodyPr wrap="square" rtlCol="0">
            <a:spAutoFit/>
          </a:bodyPr>
          <a:lstStyle/>
          <a:p>
            <a:r>
              <a:rPr lang="fr-BE" sz="7200" dirty="0" smtClean="0">
                <a:latin typeface="French Script MT" panose="03020402040607040605" pitchFamily="66" charset="0"/>
              </a:rPr>
              <a:t>André </a:t>
            </a:r>
            <a:r>
              <a:rPr lang="fr-BE" sz="7200" dirty="0" err="1" smtClean="0">
                <a:latin typeface="French Script MT" panose="03020402040607040605" pitchFamily="66" charset="0"/>
              </a:rPr>
              <a:t>Sirof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8 juillet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53396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296</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10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681850" y="949779"/>
            <a:ext cx="5370019" cy="1200329"/>
          </a:xfrm>
          <a:prstGeom prst="rect">
            <a:avLst/>
          </a:prstGeom>
          <a:noFill/>
        </p:spPr>
        <p:txBody>
          <a:bodyPr wrap="square" rtlCol="0">
            <a:spAutoFit/>
          </a:bodyPr>
          <a:lstStyle/>
          <a:p>
            <a:r>
              <a:rPr lang="fr-BE" sz="7200" dirty="0" err="1" smtClean="0">
                <a:latin typeface="French Script MT" panose="03020402040607040605" pitchFamily="66" charset="0"/>
              </a:rPr>
              <a:t>Ewaemfy</a:t>
            </a:r>
            <a:r>
              <a:rPr lang="fr-BE" sz="7200" dirty="0" smtClean="0">
                <a:latin typeface="French Script MT" panose="03020402040607040605" pitchFamily="66" charset="0"/>
              </a:rPr>
              <a:t> </a:t>
            </a:r>
            <a:r>
              <a:rPr lang="fr-BE" sz="7200" dirty="0" err="1" smtClean="0">
                <a:latin typeface="French Script MT" panose="03020402040607040605" pitchFamily="66" charset="0"/>
              </a:rPr>
              <a:t>Smarygin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0164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297</a:t>
            </a:fld>
            <a:endParaRPr lang="fr-BE" dirty="0"/>
          </a:p>
        </p:txBody>
      </p:sp>
      <p:sp>
        <p:nvSpPr>
          <p:cNvPr id="5" name="ZoneTexte 4"/>
          <p:cNvSpPr txBox="1"/>
          <p:nvPr/>
        </p:nvSpPr>
        <p:spPr>
          <a:xfrm>
            <a:off x="1669570" y="949779"/>
            <a:ext cx="3394580" cy="1200329"/>
          </a:xfrm>
          <a:prstGeom prst="rect">
            <a:avLst/>
          </a:prstGeom>
          <a:noFill/>
        </p:spPr>
        <p:txBody>
          <a:bodyPr wrap="square" rtlCol="0">
            <a:spAutoFit/>
          </a:bodyPr>
          <a:lstStyle/>
          <a:p>
            <a:r>
              <a:rPr lang="fr-BE" sz="7200" dirty="0" smtClean="0">
                <a:latin typeface="French Script MT" panose="03020402040607040605" pitchFamily="66" charset="0"/>
              </a:rPr>
              <a:t>Petro </a:t>
            </a:r>
            <a:r>
              <a:rPr lang="fr-BE" sz="7200" dirty="0" err="1" smtClean="0">
                <a:latin typeface="French Script MT" panose="03020402040607040605" pitchFamily="66" charset="0"/>
              </a:rPr>
              <a:t>Smitt</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22 janvier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12546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298</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28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13264" y="3336069"/>
            <a:ext cx="2633472" cy="646331"/>
          </a:xfrm>
          <a:prstGeom prst="rect">
            <a:avLst/>
          </a:prstGeom>
          <a:noFill/>
        </p:spPr>
        <p:txBody>
          <a:bodyPr wrap="square" rtlCol="0">
            <a:spAutoFit/>
          </a:bodyPr>
          <a:lstStyle/>
          <a:p>
            <a:pPr algn="ctr"/>
            <a:r>
              <a:rPr lang="fr-BE" dirty="0" smtClean="0"/>
              <a:t>Parcelle 163 - 4</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4702" y="957612"/>
            <a:ext cx="2286000" cy="1714500"/>
          </a:xfrm>
          <a:prstGeom prst="rect">
            <a:avLst/>
          </a:prstGeom>
        </p:spPr>
      </p:pic>
      <p:sp>
        <p:nvSpPr>
          <p:cNvPr id="13" name="ZoneTexte 12"/>
          <p:cNvSpPr txBox="1"/>
          <p:nvPr/>
        </p:nvSpPr>
        <p:spPr>
          <a:xfrm>
            <a:off x="966560" y="949779"/>
            <a:ext cx="4800599" cy="1200329"/>
          </a:xfrm>
          <a:prstGeom prst="rect">
            <a:avLst/>
          </a:prstGeom>
          <a:noFill/>
        </p:spPr>
        <p:txBody>
          <a:bodyPr wrap="square" rtlCol="0">
            <a:spAutoFit/>
          </a:bodyPr>
          <a:lstStyle/>
          <a:p>
            <a:r>
              <a:rPr lang="fr-BE" sz="7200" dirty="0">
                <a:latin typeface="French Script MT" panose="03020402040607040605" pitchFamily="66" charset="0"/>
              </a:rPr>
              <a:t>V</a:t>
            </a:r>
            <a:r>
              <a:rPr lang="fr-BE" sz="7200" dirty="0" smtClean="0">
                <a:latin typeface="French Script MT" panose="03020402040607040605" pitchFamily="66" charset="0"/>
              </a:rPr>
              <a:t>ladimir </a:t>
            </a:r>
            <a:r>
              <a:rPr lang="fr-BE" sz="7200" dirty="0" err="1" smtClean="0">
                <a:latin typeface="French Script MT" panose="03020402040607040605" pitchFamily="66" charset="0"/>
              </a:rPr>
              <a:t>Snilkin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34308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299</a:t>
            </a:fld>
            <a:endParaRPr lang="fr-BE" dirty="0"/>
          </a:p>
        </p:txBody>
      </p:sp>
      <p:sp>
        <p:nvSpPr>
          <p:cNvPr id="5" name="ZoneTexte 4"/>
          <p:cNvSpPr txBox="1"/>
          <p:nvPr/>
        </p:nvSpPr>
        <p:spPr>
          <a:xfrm>
            <a:off x="988444" y="949779"/>
            <a:ext cx="4756831" cy="1200329"/>
          </a:xfrm>
          <a:prstGeom prst="rect">
            <a:avLst/>
          </a:prstGeom>
          <a:noFill/>
        </p:spPr>
        <p:txBody>
          <a:bodyPr wrap="square" rtlCol="0">
            <a:spAutoFit/>
          </a:bodyPr>
          <a:lstStyle/>
          <a:p>
            <a:r>
              <a:rPr lang="fr-BE" sz="7200" dirty="0" smtClean="0">
                <a:latin typeface="French Script MT" panose="03020402040607040605" pitchFamily="66" charset="0"/>
              </a:rPr>
              <a:t>Toma </a:t>
            </a:r>
            <a:r>
              <a:rPr lang="fr-BE" sz="7200" dirty="0" err="1" smtClean="0">
                <a:latin typeface="French Script MT" panose="03020402040607040605" pitchFamily="66" charset="0"/>
              </a:rPr>
              <a:t>Ssaworona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en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927806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3</a:t>
            </a:fld>
            <a:endParaRPr lang="fr-BE" dirty="0"/>
          </a:p>
        </p:txBody>
      </p:sp>
      <p:sp>
        <p:nvSpPr>
          <p:cNvPr id="6" name="ZoneTexte 5"/>
          <p:cNvSpPr txBox="1"/>
          <p:nvPr/>
        </p:nvSpPr>
        <p:spPr>
          <a:xfrm>
            <a:off x="881743" y="2518608"/>
            <a:ext cx="9514114" cy="4247317"/>
          </a:xfrm>
          <a:prstGeom prst="rect">
            <a:avLst/>
          </a:prstGeom>
          <a:noFill/>
        </p:spPr>
        <p:txBody>
          <a:bodyPr wrap="square" rtlCol="0">
            <a:spAutoFit/>
          </a:bodyPr>
          <a:lstStyle/>
          <a:p>
            <a:pPr algn="ctr"/>
            <a:r>
              <a:rPr lang="fr-BE" dirty="0" smtClean="0"/>
              <a:t>Sur la Pelouse d’Honneur du Cimetière, nous avons</a:t>
            </a:r>
          </a:p>
          <a:p>
            <a:pPr marL="742950" lvl="1" indent="-285750" algn="ctr">
              <a:buFont typeface="Arial" panose="020B0604020202020204" pitchFamily="34" charset="0"/>
              <a:buChar char="•"/>
            </a:pPr>
            <a:r>
              <a:rPr lang="fr-BE" dirty="0" smtClean="0"/>
              <a:t>967 soldats et résistants belges</a:t>
            </a:r>
          </a:p>
          <a:p>
            <a:pPr marL="742950" lvl="1" indent="-285750" algn="ctr">
              <a:buFont typeface="Arial" panose="020B0604020202020204" pitchFamily="34" charset="0"/>
              <a:buChar char="•"/>
            </a:pPr>
            <a:r>
              <a:rPr lang="fr-BE" dirty="0" smtClean="0"/>
              <a:t>44 soldats anglais</a:t>
            </a:r>
          </a:p>
          <a:p>
            <a:pPr marL="742950" lvl="1" indent="-285750" algn="ctr">
              <a:buFont typeface="Arial" panose="020B0604020202020204" pitchFamily="34" charset="0"/>
              <a:buChar char="•"/>
            </a:pPr>
            <a:r>
              <a:rPr lang="fr-BE" dirty="0" smtClean="0"/>
              <a:t>3 soldats canadiens</a:t>
            </a:r>
          </a:p>
          <a:p>
            <a:pPr marL="742950" lvl="1" indent="-285750" algn="ctr">
              <a:buFont typeface="Arial" panose="020B0604020202020204" pitchFamily="34" charset="0"/>
              <a:buChar char="•"/>
            </a:pPr>
            <a:r>
              <a:rPr lang="fr-BE" dirty="0" smtClean="0"/>
              <a:t>120 soldats français</a:t>
            </a:r>
          </a:p>
          <a:p>
            <a:pPr marL="742950" lvl="1" indent="-285750" algn="ctr">
              <a:buFont typeface="Arial" panose="020B0604020202020204" pitchFamily="34" charset="0"/>
              <a:buChar char="•"/>
            </a:pPr>
            <a:r>
              <a:rPr lang="fr-BE" dirty="0" smtClean="0"/>
              <a:t>349 soldats italiens</a:t>
            </a:r>
          </a:p>
          <a:p>
            <a:pPr marL="742950" lvl="1" indent="-285750" algn="ctr">
              <a:buFont typeface="Arial" panose="020B0604020202020204" pitchFamily="34" charset="0"/>
              <a:buChar char="•"/>
            </a:pPr>
            <a:r>
              <a:rPr lang="fr-BE" dirty="0" smtClean="0"/>
              <a:t>1 soldat néo-zélandais</a:t>
            </a:r>
          </a:p>
          <a:p>
            <a:pPr marL="742950" lvl="1" indent="-285750" algn="ctr">
              <a:buFont typeface="Arial" panose="020B0604020202020204" pitchFamily="34" charset="0"/>
              <a:buChar char="•"/>
            </a:pPr>
            <a:r>
              <a:rPr lang="fr-BE" dirty="0" smtClean="0"/>
              <a:t>1 soldat polonais</a:t>
            </a:r>
          </a:p>
          <a:p>
            <a:pPr marL="742950" lvl="1" indent="-285750" algn="ctr">
              <a:buFont typeface="Arial" panose="020B0604020202020204" pitchFamily="34" charset="0"/>
              <a:buChar char="•"/>
            </a:pPr>
            <a:r>
              <a:rPr lang="fr-BE" dirty="0" smtClean="0"/>
              <a:t>184 soldats russes</a:t>
            </a:r>
          </a:p>
          <a:p>
            <a:pPr marL="742950" lvl="1" indent="-285750" algn="ctr">
              <a:buFont typeface="Arial" panose="020B0604020202020204" pitchFamily="34" charset="0"/>
              <a:buChar char="•"/>
            </a:pPr>
            <a:r>
              <a:rPr lang="fr-BE" dirty="0" smtClean="0"/>
              <a:t>5 soldats serbes</a:t>
            </a:r>
          </a:p>
          <a:p>
            <a:pPr marL="742950" lvl="1" indent="-285750" algn="ctr">
              <a:buFont typeface="Arial" panose="020B0604020202020204" pitchFamily="34" charset="0"/>
              <a:buChar char="•"/>
            </a:pPr>
            <a:endParaRPr lang="fr-BE" dirty="0"/>
          </a:p>
          <a:p>
            <a:pPr marL="742950" lvl="1" indent="-285750" algn="ctr">
              <a:buFont typeface="Arial" panose="020B0604020202020204" pitchFamily="34" charset="0"/>
              <a:buChar char="•"/>
            </a:pPr>
            <a:r>
              <a:rPr lang="fr-BE" dirty="0" smtClean="0"/>
              <a:t>Soit un total de 1674 sépultures.</a:t>
            </a:r>
          </a:p>
          <a:p>
            <a:pPr marL="742950" lvl="1" indent="-285750" algn="ctr">
              <a:buFont typeface="Arial" panose="020B0604020202020204" pitchFamily="34" charset="0"/>
              <a:buChar char="•"/>
            </a:pPr>
            <a:endParaRPr lang="fr-BE" dirty="0"/>
          </a:p>
          <a:p>
            <a:pPr marL="742950" lvl="1" indent="-285750" algn="ctr">
              <a:buFont typeface="Arial" panose="020B0604020202020204" pitchFamily="34" charset="0"/>
              <a:buChar char="•"/>
            </a:pPr>
            <a:r>
              <a:rPr lang="fr-BE" i="1" dirty="0" smtClean="0"/>
              <a:t>Sauf erreurs et/ou omissions toujours possibles</a:t>
            </a:r>
          </a:p>
          <a:p>
            <a:pPr marL="742950" lvl="1" indent="-285750">
              <a:buFont typeface="Arial" panose="020B0604020202020204" pitchFamily="34" charset="0"/>
              <a:buChar char="•"/>
            </a:pPr>
            <a:endParaRPr lang="fr-BE" dirty="0"/>
          </a:p>
        </p:txBody>
      </p:sp>
      <p:grpSp>
        <p:nvGrpSpPr>
          <p:cNvPr id="8" name="Groupe 7"/>
          <p:cNvGrpSpPr/>
          <p:nvPr/>
        </p:nvGrpSpPr>
        <p:grpSpPr>
          <a:xfrm>
            <a:off x="2729552" y="453466"/>
            <a:ext cx="5822128" cy="1796460"/>
            <a:chOff x="2729552" y="453466"/>
            <a:chExt cx="5822128" cy="1796460"/>
          </a:xfrm>
        </p:grpSpPr>
        <p:grpSp>
          <p:nvGrpSpPr>
            <p:cNvPr id="3" name="Groupe 2"/>
            <p:cNvGrpSpPr/>
            <p:nvPr/>
          </p:nvGrpSpPr>
          <p:grpSpPr>
            <a:xfrm flipH="1">
              <a:off x="5638800" y="453466"/>
              <a:ext cx="2912880" cy="1796460"/>
              <a:chOff x="0" y="0"/>
              <a:chExt cx="5713095" cy="3658235"/>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0" y="0"/>
                <a:ext cx="3027045" cy="3658235"/>
              </a:xfrm>
              <a:prstGeom prst="ellipse">
                <a:avLst/>
              </a:prstGeom>
              <a:ln>
                <a:noFill/>
              </a:ln>
              <a:effectLst>
                <a:softEdge rad="112500"/>
              </a:effectLst>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681605" cy="3657600"/>
              </a:xfrm>
              <a:prstGeom prst="ellipse">
                <a:avLst/>
              </a:prstGeom>
              <a:ln>
                <a:noFill/>
              </a:ln>
              <a:effectLst>
                <a:softEdge rad="112500"/>
              </a:effectLst>
            </p:spPr>
          </p:pic>
        </p:grpSp>
        <p:graphicFrame>
          <p:nvGraphicFramePr>
            <p:cNvPr id="7" name="Objet 6"/>
            <p:cNvGraphicFramePr>
              <a:graphicFrameLocks noChangeAspect="1"/>
            </p:cNvGraphicFramePr>
            <p:nvPr/>
          </p:nvGraphicFramePr>
          <p:xfrm>
            <a:off x="2729552" y="453466"/>
            <a:ext cx="1737199" cy="1737199"/>
          </p:xfrm>
          <a:graphic>
            <a:graphicData uri="http://schemas.openxmlformats.org/presentationml/2006/ole">
              <mc:AlternateContent xmlns:mc="http://schemas.openxmlformats.org/markup-compatibility/2006">
                <mc:Choice xmlns:v="urn:schemas-microsoft-com:vml" Requires="v">
                  <p:oleObj spid="_x0000_s1053" name="Image" r:id="rId5" imgW="8888760" imgH="8888760" progId="Photoshop.Image.18">
                    <p:embed/>
                  </p:oleObj>
                </mc:Choice>
                <mc:Fallback>
                  <p:oleObj name="Image" r:id="rId5" imgW="8888760" imgH="8888760" progId="Photoshop.Image.18">
                    <p:embed/>
                    <p:pic>
                      <p:nvPicPr>
                        <p:cNvPr id="0" name=""/>
                        <p:cNvPicPr/>
                        <p:nvPr/>
                      </p:nvPicPr>
                      <p:blipFill>
                        <a:blip r:embed="rId6"/>
                        <a:stretch>
                          <a:fillRect/>
                        </a:stretch>
                      </p:blipFill>
                      <p:spPr>
                        <a:xfrm>
                          <a:off x="2729552" y="453466"/>
                          <a:ext cx="1737199" cy="1737199"/>
                        </a:xfrm>
                        <a:prstGeom prst="rect">
                          <a:avLst/>
                        </a:prstGeom>
                      </p:spPr>
                    </p:pic>
                  </p:oleObj>
                </mc:Fallback>
              </mc:AlternateContent>
            </a:graphicData>
          </a:graphic>
        </p:graphicFrame>
      </p:grpSp>
    </p:spTree>
    <p:extLst>
      <p:ext uri="{BB962C8B-B14F-4D97-AF65-F5344CB8AC3E}">
        <p14:creationId xmlns:p14="http://schemas.microsoft.com/office/powerpoint/2010/main" val="84551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par>
                          <p:cTn id="8" fill="hold">
                            <p:stCondLst>
                              <p:cond delay="3000"/>
                            </p:stCondLst>
                            <p:childTnLst>
                              <p:par>
                                <p:cTn id="9" presetID="42"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anim calcmode="lin" valueType="num">
                                      <p:cBhvr>
                                        <p:cTn id="12"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5000"/>
                            </p:stCondLst>
                            <p:childTnLst>
                              <p:par>
                                <p:cTn id="15" presetID="42" presetClass="entr" presetSubtype="0" fill="hold" nodeType="afterEffect">
                                  <p:stCondLst>
                                    <p:cond delay="50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anim calcmode="lin" valueType="num">
                                      <p:cBhvr>
                                        <p:cTn id="18"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7500"/>
                            </p:stCondLst>
                            <p:childTnLst>
                              <p:par>
                                <p:cTn id="21" presetID="42" presetClass="entr" presetSubtype="0" fill="hold" nodeType="afterEffect">
                                  <p:stCondLst>
                                    <p:cond delay="50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2000"/>
                                        <p:tgtEl>
                                          <p:spTgt spid="6">
                                            <p:txEl>
                                              <p:pRg st="2" end="2"/>
                                            </p:txEl>
                                          </p:spTgt>
                                        </p:tgtEl>
                                      </p:cBhvr>
                                    </p:animEffect>
                                    <p:anim calcmode="lin" valueType="num">
                                      <p:cBhvr>
                                        <p:cTn id="24"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0"/>
                            </p:stCondLst>
                            <p:childTnLst>
                              <p:par>
                                <p:cTn id="27" presetID="42" presetClass="entr" presetSubtype="0" fill="hold" nodeType="afterEffect">
                                  <p:stCondLst>
                                    <p:cond delay="50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2000"/>
                                        <p:tgtEl>
                                          <p:spTgt spid="6">
                                            <p:txEl>
                                              <p:pRg st="3" end="3"/>
                                            </p:txEl>
                                          </p:spTgt>
                                        </p:tgtEl>
                                      </p:cBhvr>
                                    </p:animEffect>
                                    <p:anim calcmode="lin" valueType="num">
                                      <p:cBhvr>
                                        <p:cTn id="30"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12500"/>
                            </p:stCondLst>
                            <p:childTnLst>
                              <p:par>
                                <p:cTn id="33" presetID="42" presetClass="entr" presetSubtype="0" fill="hold" nodeType="afterEffect">
                                  <p:stCondLst>
                                    <p:cond delay="50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2000"/>
                                        <p:tgtEl>
                                          <p:spTgt spid="6">
                                            <p:txEl>
                                              <p:pRg st="4" end="4"/>
                                            </p:txEl>
                                          </p:spTgt>
                                        </p:tgtEl>
                                      </p:cBhvr>
                                    </p:animEffect>
                                    <p:anim calcmode="lin" valueType="num">
                                      <p:cBhvr>
                                        <p:cTn id="36"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5000"/>
                            </p:stCondLst>
                            <p:childTnLst>
                              <p:par>
                                <p:cTn id="39" presetID="42" presetClass="entr" presetSubtype="0" fill="hold" nodeType="afterEffect">
                                  <p:stCondLst>
                                    <p:cond delay="50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2000"/>
                                        <p:tgtEl>
                                          <p:spTgt spid="6">
                                            <p:txEl>
                                              <p:pRg st="5" end="5"/>
                                            </p:txEl>
                                          </p:spTgt>
                                        </p:tgtEl>
                                      </p:cBhvr>
                                    </p:animEffect>
                                    <p:anim calcmode="lin" valueType="num">
                                      <p:cBhvr>
                                        <p:cTn id="42" dur="2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3" dur="2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17500"/>
                            </p:stCondLst>
                            <p:childTnLst>
                              <p:par>
                                <p:cTn id="45" presetID="42" presetClass="entr" presetSubtype="0" fill="hold" nodeType="afterEffect">
                                  <p:stCondLst>
                                    <p:cond delay="50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2000"/>
                                        <p:tgtEl>
                                          <p:spTgt spid="6">
                                            <p:txEl>
                                              <p:pRg st="6" end="6"/>
                                            </p:txEl>
                                          </p:spTgt>
                                        </p:tgtEl>
                                      </p:cBhvr>
                                    </p:animEffect>
                                    <p:anim calcmode="lin" valueType="num">
                                      <p:cBhvr>
                                        <p:cTn id="48" dur="2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9" dur="2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50" fill="hold">
                            <p:stCondLst>
                              <p:cond delay="20000"/>
                            </p:stCondLst>
                            <p:childTnLst>
                              <p:par>
                                <p:cTn id="51" presetID="42" presetClass="entr" presetSubtype="0" fill="hold" nodeType="afterEffect">
                                  <p:stCondLst>
                                    <p:cond delay="500"/>
                                  </p:stCondLst>
                                  <p:childTnLst>
                                    <p:set>
                                      <p:cBhvr>
                                        <p:cTn id="52" dur="1" fill="hold">
                                          <p:stCondLst>
                                            <p:cond delay="0"/>
                                          </p:stCondLst>
                                        </p:cTn>
                                        <p:tgtEl>
                                          <p:spTgt spid="6">
                                            <p:txEl>
                                              <p:pRg st="7" end="7"/>
                                            </p:txEl>
                                          </p:spTgt>
                                        </p:tgtEl>
                                        <p:attrNameLst>
                                          <p:attrName>style.visibility</p:attrName>
                                        </p:attrNameLst>
                                      </p:cBhvr>
                                      <p:to>
                                        <p:strVal val="visible"/>
                                      </p:to>
                                    </p:set>
                                    <p:animEffect transition="in" filter="fade">
                                      <p:cBhvr>
                                        <p:cTn id="53" dur="2000"/>
                                        <p:tgtEl>
                                          <p:spTgt spid="6">
                                            <p:txEl>
                                              <p:pRg st="7" end="7"/>
                                            </p:txEl>
                                          </p:spTgt>
                                        </p:tgtEl>
                                      </p:cBhvr>
                                    </p:animEffect>
                                    <p:anim calcmode="lin" valueType="num">
                                      <p:cBhvr>
                                        <p:cTn id="54" dur="2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5" dur="2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56" fill="hold">
                            <p:stCondLst>
                              <p:cond delay="22500"/>
                            </p:stCondLst>
                            <p:childTnLst>
                              <p:par>
                                <p:cTn id="57" presetID="42" presetClass="entr" presetSubtype="0" fill="hold" nodeType="afterEffect">
                                  <p:stCondLst>
                                    <p:cond delay="50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2000"/>
                                        <p:tgtEl>
                                          <p:spTgt spid="6">
                                            <p:txEl>
                                              <p:pRg st="8" end="8"/>
                                            </p:txEl>
                                          </p:spTgt>
                                        </p:tgtEl>
                                      </p:cBhvr>
                                    </p:animEffect>
                                    <p:anim calcmode="lin" valueType="num">
                                      <p:cBhvr>
                                        <p:cTn id="60" dur="2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1" dur="2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62" fill="hold">
                            <p:stCondLst>
                              <p:cond delay="25000"/>
                            </p:stCondLst>
                            <p:childTnLst>
                              <p:par>
                                <p:cTn id="63" presetID="42" presetClass="entr" presetSubtype="0" fill="hold" nodeType="afterEffect">
                                  <p:stCondLst>
                                    <p:cond delay="500"/>
                                  </p:stCondLst>
                                  <p:childTnLst>
                                    <p:set>
                                      <p:cBhvr>
                                        <p:cTn id="64" dur="1" fill="hold">
                                          <p:stCondLst>
                                            <p:cond delay="0"/>
                                          </p:stCondLst>
                                        </p:cTn>
                                        <p:tgtEl>
                                          <p:spTgt spid="6">
                                            <p:txEl>
                                              <p:pRg st="9" end="9"/>
                                            </p:txEl>
                                          </p:spTgt>
                                        </p:tgtEl>
                                        <p:attrNameLst>
                                          <p:attrName>style.visibility</p:attrName>
                                        </p:attrNameLst>
                                      </p:cBhvr>
                                      <p:to>
                                        <p:strVal val="visible"/>
                                      </p:to>
                                    </p:set>
                                    <p:animEffect transition="in" filter="fade">
                                      <p:cBhvr>
                                        <p:cTn id="65" dur="2000"/>
                                        <p:tgtEl>
                                          <p:spTgt spid="6">
                                            <p:txEl>
                                              <p:pRg st="9" end="9"/>
                                            </p:txEl>
                                          </p:spTgt>
                                        </p:tgtEl>
                                      </p:cBhvr>
                                    </p:animEffect>
                                    <p:anim calcmode="lin" valueType="num">
                                      <p:cBhvr>
                                        <p:cTn id="66" dur="2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7" dur="2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par>
                          <p:cTn id="68" fill="hold">
                            <p:stCondLst>
                              <p:cond delay="27500"/>
                            </p:stCondLst>
                            <p:childTnLst>
                              <p:par>
                                <p:cTn id="69" presetID="42" presetClass="entr" presetSubtype="0" fill="hold" nodeType="afterEffect">
                                  <p:stCondLst>
                                    <p:cond delay="500"/>
                                  </p:stCondLst>
                                  <p:childTnLst>
                                    <p:set>
                                      <p:cBhvr>
                                        <p:cTn id="70" dur="1" fill="hold">
                                          <p:stCondLst>
                                            <p:cond delay="0"/>
                                          </p:stCondLst>
                                        </p:cTn>
                                        <p:tgtEl>
                                          <p:spTgt spid="6">
                                            <p:txEl>
                                              <p:pRg st="11" end="11"/>
                                            </p:txEl>
                                          </p:spTgt>
                                        </p:tgtEl>
                                        <p:attrNameLst>
                                          <p:attrName>style.visibility</p:attrName>
                                        </p:attrNameLst>
                                      </p:cBhvr>
                                      <p:to>
                                        <p:strVal val="visible"/>
                                      </p:to>
                                    </p:set>
                                    <p:animEffect transition="in" filter="fade">
                                      <p:cBhvr>
                                        <p:cTn id="71" dur="2000"/>
                                        <p:tgtEl>
                                          <p:spTgt spid="6">
                                            <p:txEl>
                                              <p:pRg st="11" end="11"/>
                                            </p:txEl>
                                          </p:spTgt>
                                        </p:tgtEl>
                                      </p:cBhvr>
                                    </p:animEffect>
                                    <p:anim calcmode="lin" valueType="num">
                                      <p:cBhvr>
                                        <p:cTn id="72" dur="2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73" dur="2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par>
                          <p:cTn id="74" fill="hold">
                            <p:stCondLst>
                              <p:cond delay="30000"/>
                            </p:stCondLst>
                            <p:childTnLst>
                              <p:par>
                                <p:cTn id="75" presetID="42" presetClass="entr" presetSubtype="0" fill="hold" nodeType="afterEffect">
                                  <p:stCondLst>
                                    <p:cond delay="500"/>
                                  </p:stCondLst>
                                  <p:childTnLst>
                                    <p:set>
                                      <p:cBhvr>
                                        <p:cTn id="76" dur="1" fill="hold">
                                          <p:stCondLst>
                                            <p:cond delay="0"/>
                                          </p:stCondLst>
                                        </p:cTn>
                                        <p:tgtEl>
                                          <p:spTgt spid="6">
                                            <p:txEl>
                                              <p:pRg st="13" end="13"/>
                                            </p:txEl>
                                          </p:spTgt>
                                        </p:tgtEl>
                                        <p:attrNameLst>
                                          <p:attrName>style.visibility</p:attrName>
                                        </p:attrNameLst>
                                      </p:cBhvr>
                                      <p:to>
                                        <p:strVal val="visible"/>
                                      </p:to>
                                    </p:set>
                                    <p:animEffect transition="in" filter="fade">
                                      <p:cBhvr>
                                        <p:cTn id="77" dur="2000"/>
                                        <p:tgtEl>
                                          <p:spTgt spid="6">
                                            <p:txEl>
                                              <p:pRg st="13" end="13"/>
                                            </p:txEl>
                                          </p:spTgt>
                                        </p:tgtEl>
                                      </p:cBhvr>
                                    </p:animEffect>
                                    <p:anim calcmode="lin" valueType="num">
                                      <p:cBhvr>
                                        <p:cTn id="78" dur="2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79" dur="2000" fill="hold"/>
                                        <p:tgtEl>
                                          <p:spTgt spid="6">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93244" y="1092765"/>
            <a:ext cx="4850144" cy="1200329"/>
          </a:xfrm>
          <a:prstGeom prst="rect">
            <a:avLst/>
          </a:prstGeom>
          <a:noFill/>
        </p:spPr>
        <p:txBody>
          <a:bodyPr wrap="square" rtlCol="0">
            <a:spAutoFit/>
          </a:bodyPr>
          <a:lstStyle/>
          <a:p>
            <a:r>
              <a:rPr lang="fr-BE" sz="7200" dirty="0" err="1" smtClean="0">
                <a:latin typeface="French Script MT" panose="03020402040607040605" pitchFamily="66" charset="0"/>
              </a:rPr>
              <a:t>Tommasini</a:t>
            </a:r>
            <a:r>
              <a:rPr lang="fr-BE" sz="7200" dirty="0" smtClean="0">
                <a:latin typeface="French Script MT" panose="03020402040607040605" pitchFamily="66" charset="0"/>
              </a:rPr>
              <a:t> </a:t>
            </a:r>
            <a:r>
              <a:rPr lang="fr-BE" sz="7200" dirty="0" err="1" smtClean="0">
                <a:latin typeface="French Script MT" panose="03020402040607040605" pitchFamily="66" charset="0"/>
              </a:rPr>
              <a:t>Dalia</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3092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300</a:t>
            </a:fld>
            <a:endParaRPr lang="fr-BE" dirty="0"/>
          </a:p>
        </p:txBody>
      </p:sp>
      <p:sp>
        <p:nvSpPr>
          <p:cNvPr id="5" name="ZoneTexte 4"/>
          <p:cNvSpPr txBox="1"/>
          <p:nvPr/>
        </p:nvSpPr>
        <p:spPr>
          <a:xfrm>
            <a:off x="1073193" y="949779"/>
            <a:ext cx="4587334" cy="1200329"/>
          </a:xfrm>
          <a:prstGeom prst="rect">
            <a:avLst/>
          </a:prstGeom>
          <a:noFill/>
        </p:spPr>
        <p:txBody>
          <a:bodyPr wrap="square" rtlCol="0">
            <a:spAutoFit/>
          </a:bodyPr>
          <a:lstStyle/>
          <a:p>
            <a:r>
              <a:rPr lang="fr-BE" sz="7200" dirty="0" smtClean="0">
                <a:latin typeface="French Script MT" panose="03020402040607040605" pitchFamily="66" charset="0"/>
              </a:rPr>
              <a:t>Yvan </a:t>
            </a:r>
            <a:r>
              <a:rPr lang="fr-BE" sz="7200" dirty="0" err="1" smtClean="0">
                <a:latin typeface="French Script MT" panose="03020402040607040605" pitchFamily="66" charset="0"/>
              </a:rPr>
              <a:t>Sumlenow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7136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301</a:t>
            </a:fld>
            <a:endParaRPr lang="fr-BE" dirty="0"/>
          </a:p>
        </p:txBody>
      </p:sp>
      <p:sp>
        <p:nvSpPr>
          <p:cNvPr id="5" name="ZoneTexte 4"/>
          <p:cNvSpPr txBox="1"/>
          <p:nvPr/>
        </p:nvSpPr>
        <p:spPr>
          <a:xfrm>
            <a:off x="798295" y="949779"/>
            <a:ext cx="5137130" cy="1200329"/>
          </a:xfrm>
          <a:prstGeom prst="rect">
            <a:avLst/>
          </a:prstGeom>
          <a:noFill/>
        </p:spPr>
        <p:txBody>
          <a:bodyPr wrap="square" rtlCol="0">
            <a:spAutoFit/>
          </a:bodyPr>
          <a:lstStyle/>
          <a:p>
            <a:r>
              <a:rPr lang="fr-BE" sz="7200" dirty="0" err="1" smtClean="0">
                <a:latin typeface="French Script MT" panose="03020402040607040605" pitchFamily="66" charset="0"/>
              </a:rPr>
              <a:t>Nikifor</a:t>
            </a:r>
            <a:r>
              <a:rPr lang="fr-BE" sz="7200" dirty="0" smtClean="0">
                <a:latin typeface="French Script MT" panose="03020402040607040605" pitchFamily="66" charset="0"/>
              </a:rPr>
              <a:t> </a:t>
            </a:r>
            <a:r>
              <a:rPr lang="fr-BE" sz="7200" dirty="0" err="1" smtClean="0">
                <a:latin typeface="French Script MT" panose="03020402040607040605" pitchFamily="66" charset="0"/>
              </a:rPr>
              <a:t>Suschkov</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8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42509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302</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1879 – 39 ans</a:t>
            </a:r>
          </a:p>
          <a:p>
            <a:pPr algn="ctr"/>
            <a:r>
              <a:rPr lang="fr-BE" dirty="0" smtClean="0"/>
              <a:t>Décédé le 25 décembre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82-2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673018" y="949779"/>
            <a:ext cx="5387684" cy="1200329"/>
          </a:xfrm>
          <a:prstGeom prst="rect">
            <a:avLst/>
          </a:prstGeom>
          <a:noFill/>
        </p:spPr>
        <p:txBody>
          <a:bodyPr wrap="square" rtlCol="0">
            <a:spAutoFit/>
          </a:bodyPr>
          <a:lstStyle/>
          <a:p>
            <a:r>
              <a:rPr lang="fr-BE" sz="7200" dirty="0" err="1" smtClean="0">
                <a:latin typeface="French Script MT" panose="03020402040607040605" pitchFamily="66" charset="0"/>
              </a:rPr>
              <a:t>Gustaw</a:t>
            </a:r>
            <a:r>
              <a:rPr lang="fr-BE" sz="7200" dirty="0" smtClean="0">
                <a:latin typeface="French Script MT" panose="03020402040607040605" pitchFamily="66" charset="0"/>
              </a:rPr>
              <a:t> </a:t>
            </a:r>
            <a:r>
              <a:rPr lang="fr-BE" sz="7200" dirty="0" err="1" smtClean="0">
                <a:latin typeface="French Script MT" panose="03020402040607040605" pitchFamily="66" charset="0"/>
              </a:rPr>
              <a:t>Tomingosch</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0673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303</a:t>
            </a:fld>
            <a:endParaRPr lang="fr-BE" dirty="0"/>
          </a:p>
        </p:txBody>
      </p:sp>
      <p:sp>
        <p:nvSpPr>
          <p:cNvPr id="5" name="ZoneTexte 4"/>
          <p:cNvSpPr txBox="1"/>
          <p:nvPr/>
        </p:nvSpPr>
        <p:spPr>
          <a:xfrm>
            <a:off x="280873" y="949779"/>
            <a:ext cx="6171974" cy="1200329"/>
          </a:xfrm>
          <a:prstGeom prst="rect">
            <a:avLst/>
          </a:prstGeom>
          <a:noFill/>
        </p:spPr>
        <p:txBody>
          <a:bodyPr wrap="square" rtlCol="0">
            <a:spAutoFit/>
          </a:bodyPr>
          <a:lstStyle/>
          <a:p>
            <a:r>
              <a:rPr lang="fr-BE" sz="7200" dirty="0" smtClean="0">
                <a:latin typeface="French Script MT" panose="03020402040607040605" pitchFamily="66" charset="0"/>
              </a:rPr>
              <a:t>Andrey </a:t>
            </a:r>
            <a:r>
              <a:rPr lang="fr-BE" sz="7200" dirty="0" err="1" smtClean="0">
                <a:latin typeface="French Script MT" panose="03020402040607040605" pitchFamily="66" charset="0"/>
              </a:rPr>
              <a:t>Tscheremisinow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62606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304</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18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656977" y="949779"/>
            <a:ext cx="5419765"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Tschernotow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22603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305</a:t>
            </a:fld>
            <a:endParaRPr lang="fr-BE" dirty="0"/>
          </a:p>
        </p:txBody>
      </p:sp>
      <p:sp>
        <p:nvSpPr>
          <p:cNvPr id="5" name="ZoneTexte 4"/>
          <p:cNvSpPr txBox="1"/>
          <p:nvPr/>
        </p:nvSpPr>
        <p:spPr>
          <a:xfrm>
            <a:off x="544867" y="949779"/>
            <a:ext cx="5643986" cy="1200329"/>
          </a:xfrm>
          <a:prstGeom prst="rect">
            <a:avLst/>
          </a:prstGeom>
          <a:noFill/>
        </p:spPr>
        <p:txBody>
          <a:bodyPr wrap="square" rtlCol="0">
            <a:spAutoFit/>
          </a:bodyPr>
          <a:lstStyle/>
          <a:p>
            <a:r>
              <a:rPr lang="fr-BE" sz="7200" dirty="0" smtClean="0">
                <a:latin typeface="French Script MT" panose="03020402040607040605" pitchFamily="66" charset="0"/>
              </a:rPr>
              <a:t>Maxime </a:t>
            </a:r>
            <a:r>
              <a:rPr lang="fr-BE" sz="7200" dirty="0" err="1" smtClean="0">
                <a:latin typeface="French Script MT" panose="03020402040607040605" pitchFamily="66" charset="0"/>
              </a:rPr>
              <a:t>Tschoudine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28 novembre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19285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306</a:t>
            </a:fld>
            <a:endParaRPr lang="fr-BE" dirty="0"/>
          </a:p>
        </p:txBody>
      </p:sp>
      <p:sp>
        <p:nvSpPr>
          <p:cNvPr id="5" name="ZoneTexte 4"/>
          <p:cNvSpPr txBox="1"/>
          <p:nvPr/>
        </p:nvSpPr>
        <p:spPr>
          <a:xfrm>
            <a:off x="433017" y="949779"/>
            <a:ext cx="5867685" cy="1200329"/>
          </a:xfrm>
          <a:prstGeom prst="rect">
            <a:avLst/>
          </a:prstGeom>
          <a:noFill/>
        </p:spPr>
        <p:txBody>
          <a:bodyPr wrap="square" rtlCol="0">
            <a:spAutoFit/>
          </a:bodyPr>
          <a:lstStyle/>
          <a:p>
            <a:r>
              <a:rPr lang="fr-BE" sz="7200" dirty="0" err="1" smtClean="0">
                <a:latin typeface="French Script MT" panose="03020402040607040605" pitchFamily="66" charset="0"/>
              </a:rPr>
              <a:t>Houdeat</a:t>
            </a:r>
            <a:r>
              <a:rPr lang="fr-BE" sz="7200" dirty="0" smtClean="0">
                <a:latin typeface="French Script MT" panose="03020402040607040605" pitchFamily="66" charset="0"/>
              </a:rPr>
              <a:t> </a:t>
            </a:r>
            <a:r>
              <a:rPr lang="fr-BE" sz="7200" dirty="0" err="1" smtClean="0">
                <a:latin typeface="French Script MT" panose="03020402040607040605" pitchFamily="66" charset="0"/>
              </a:rPr>
              <a:t>Tschulochin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6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11764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307</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23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273630" y="949779"/>
            <a:ext cx="4103914" cy="1200329"/>
          </a:xfrm>
          <a:prstGeom prst="rect">
            <a:avLst/>
          </a:prstGeom>
          <a:noFill/>
        </p:spPr>
        <p:txBody>
          <a:bodyPr wrap="square" rtlCol="0">
            <a:spAutoFit/>
          </a:bodyPr>
          <a:lstStyle/>
          <a:p>
            <a:r>
              <a:rPr lang="fr-BE" sz="7200" dirty="0" smtClean="0">
                <a:latin typeface="French Script MT" panose="03020402040607040605" pitchFamily="66" charset="0"/>
              </a:rPr>
              <a:t>Maxim </a:t>
            </a:r>
            <a:r>
              <a:rPr lang="fr-BE" sz="7200" dirty="0" err="1" smtClean="0">
                <a:latin typeface="French Script MT" panose="03020402040607040605" pitchFamily="66" charset="0"/>
              </a:rPr>
              <a:t>Tupin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27251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308</a:t>
            </a:fld>
            <a:endParaRPr lang="fr-BE" dirty="0"/>
          </a:p>
        </p:txBody>
      </p:sp>
      <p:sp>
        <p:nvSpPr>
          <p:cNvPr id="5" name="ZoneTexte 4"/>
          <p:cNvSpPr txBox="1"/>
          <p:nvPr/>
        </p:nvSpPr>
        <p:spPr>
          <a:xfrm>
            <a:off x="1171445" y="949779"/>
            <a:ext cx="4390829" cy="1200329"/>
          </a:xfrm>
          <a:prstGeom prst="rect">
            <a:avLst/>
          </a:prstGeom>
          <a:noFill/>
        </p:spPr>
        <p:txBody>
          <a:bodyPr wrap="square" rtlCol="0">
            <a:spAutoFit/>
          </a:bodyPr>
          <a:lstStyle/>
          <a:p>
            <a:r>
              <a:rPr lang="fr-BE" sz="7200" dirty="0" smtClean="0">
                <a:latin typeface="French Script MT" panose="03020402040607040605" pitchFamily="66" charset="0"/>
              </a:rPr>
              <a:t>Michael </a:t>
            </a:r>
            <a:r>
              <a:rPr lang="fr-BE" sz="7200" dirty="0" err="1" smtClean="0">
                <a:latin typeface="French Script MT" panose="03020402040607040605" pitchFamily="66" charset="0"/>
              </a:rPr>
              <a:t>Utlik</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50742" y="2239148"/>
            <a:ext cx="3432238"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1 juin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522987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309</a:t>
            </a:fld>
            <a:endParaRPr lang="fr-BE" dirty="0"/>
          </a:p>
        </p:txBody>
      </p:sp>
      <p:sp>
        <p:nvSpPr>
          <p:cNvPr id="5" name="ZoneTexte 4"/>
          <p:cNvSpPr txBox="1"/>
          <p:nvPr/>
        </p:nvSpPr>
        <p:spPr>
          <a:xfrm>
            <a:off x="1443946" y="949779"/>
            <a:ext cx="3845828" cy="1200329"/>
          </a:xfrm>
          <a:prstGeom prst="rect">
            <a:avLst/>
          </a:prstGeom>
          <a:noFill/>
        </p:spPr>
        <p:txBody>
          <a:bodyPr wrap="square" rtlCol="0">
            <a:spAutoFit/>
          </a:bodyPr>
          <a:lstStyle/>
          <a:p>
            <a:r>
              <a:rPr lang="fr-BE" sz="7200" dirty="0" err="1" smtClean="0">
                <a:latin typeface="French Script MT" panose="03020402040607040605" pitchFamily="66" charset="0"/>
              </a:rPr>
              <a:t>Gusew</a:t>
            </a:r>
            <a:r>
              <a:rPr lang="fr-BE" sz="7200" dirty="0" smtClean="0">
                <a:latin typeface="French Script MT" panose="03020402040607040605" pitchFamily="66" charset="0"/>
              </a:rPr>
              <a:t> </a:t>
            </a:r>
            <a:r>
              <a:rPr lang="fr-BE" sz="7200" dirty="0" err="1" smtClean="0">
                <a:latin typeface="French Script MT" panose="03020402040607040605" pitchFamily="66" charset="0"/>
              </a:rPr>
              <a:t>Wasili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avril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9969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18871" y="1096111"/>
            <a:ext cx="4998890" cy="1200329"/>
          </a:xfrm>
          <a:prstGeom prst="rect">
            <a:avLst/>
          </a:prstGeom>
          <a:noFill/>
        </p:spPr>
        <p:txBody>
          <a:bodyPr wrap="square" rtlCol="0">
            <a:spAutoFit/>
          </a:bodyPr>
          <a:lstStyle/>
          <a:p>
            <a:r>
              <a:rPr lang="fr-BE" sz="7200" dirty="0" smtClean="0">
                <a:latin typeface="French Script MT" panose="03020402040607040605" pitchFamily="66" charset="0"/>
              </a:rPr>
              <a:t>Mauro De Luca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149012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310</a:t>
            </a:fld>
            <a:endParaRPr lang="fr-BE" dirty="0"/>
          </a:p>
        </p:txBody>
      </p:sp>
      <p:sp>
        <p:nvSpPr>
          <p:cNvPr id="5" name="ZoneTexte 4"/>
          <p:cNvSpPr txBox="1"/>
          <p:nvPr/>
        </p:nvSpPr>
        <p:spPr>
          <a:xfrm>
            <a:off x="877376" y="949779"/>
            <a:ext cx="4978968" cy="1200329"/>
          </a:xfrm>
          <a:prstGeom prst="rect">
            <a:avLst/>
          </a:prstGeom>
          <a:noFill/>
        </p:spPr>
        <p:txBody>
          <a:bodyPr wrap="square" rtlCol="0">
            <a:spAutoFit/>
          </a:bodyPr>
          <a:lstStyle/>
          <a:p>
            <a:r>
              <a:rPr lang="fr-BE" sz="7200" dirty="0" err="1" smtClean="0">
                <a:latin typeface="French Script MT" panose="03020402040607040605" pitchFamily="66" charset="0"/>
              </a:rPr>
              <a:t>Augustow</a:t>
            </a:r>
            <a:r>
              <a:rPr lang="fr-BE" sz="7200" dirty="0" smtClean="0">
                <a:latin typeface="French Script MT" panose="03020402040607040605" pitchFamily="66" charset="0"/>
              </a:rPr>
              <a:t> </a:t>
            </a:r>
            <a:r>
              <a:rPr lang="fr-BE" sz="7200" dirty="0" err="1" smtClean="0">
                <a:latin typeface="French Script MT" panose="03020402040607040605" pitchFamily="66" charset="0"/>
              </a:rPr>
              <a:t>Wassili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29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smtClean="0"/>
              <a:t>Parcelle 163 - 4 </a:t>
            </a:r>
          </a:p>
          <a:p>
            <a:pPr algn="ctr"/>
            <a:r>
              <a:rPr lang="fr-BE" dirty="0" smtClean="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1175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311</a:t>
            </a:fld>
            <a:endParaRPr lang="fr-BE" dirty="0"/>
          </a:p>
        </p:txBody>
      </p:sp>
      <p:sp>
        <p:nvSpPr>
          <p:cNvPr id="5" name="ZoneTexte 4"/>
          <p:cNvSpPr txBox="1"/>
          <p:nvPr/>
        </p:nvSpPr>
        <p:spPr>
          <a:xfrm>
            <a:off x="707883" y="949779"/>
            <a:ext cx="5317954" cy="1200329"/>
          </a:xfrm>
          <a:prstGeom prst="rect">
            <a:avLst/>
          </a:prstGeom>
          <a:noFill/>
        </p:spPr>
        <p:txBody>
          <a:bodyPr wrap="square" rtlCol="0">
            <a:spAutoFit/>
          </a:bodyPr>
          <a:lstStyle/>
          <a:p>
            <a:r>
              <a:rPr lang="fr-BE" sz="7200" dirty="0" err="1" smtClean="0">
                <a:latin typeface="French Script MT" panose="03020402040607040605" pitchFamily="66" charset="0"/>
              </a:rPr>
              <a:t>Wasily</a:t>
            </a:r>
            <a:r>
              <a:rPr lang="fr-BE" sz="7200" dirty="0" smtClean="0">
                <a:latin typeface="French Script MT" panose="03020402040607040605" pitchFamily="66" charset="0"/>
              </a:rPr>
              <a:t> </a:t>
            </a:r>
            <a:r>
              <a:rPr lang="fr-BE" sz="7200" dirty="0" err="1" smtClean="0">
                <a:latin typeface="French Script MT" panose="03020402040607040605" pitchFamily="66" charset="0"/>
              </a:rPr>
              <a:t>Wlasinkow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163 - 4</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22428" y="199504"/>
            <a:ext cx="288471"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565300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312</a:t>
            </a:fld>
            <a:endParaRPr lang="fr-BE" dirty="0"/>
          </a:p>
        </p:txBody>
      </p:sp>
      <p:grpSp>
        <p:nvGrpSpPr>
          <p:cNvPr id="10" name="Groupe 9"/>
          <p:cNvGrpSpPr/>
          <p:nvPr/>
        </p:nvGrpSpPr>
        <p:grpSpPr>
          <a:xfrm>
            <a:off x="1623664" y="1240970"/>
            <a:ext cx="881743" cy="4713517"/>
            <a:chOff x="1514807" y="1219199"/>
            <a:chExt cx="881743" cy="4713517"/>
          </a:xfrm>
        </p:grpSpPr>
        <p:sp>
          <p:nvSpPr>
            <p:cNvPr id="6" name="Titre 1"/>
            <p:cNvSpPr txBox="1">
              <a:spLocks/>
            </p:cNvSpPr>
            <p:nvPr/>
          </p:nvSpPr>
          <p:spPr>
            <a:xfrm rot="16200000">
              <a:off x="-50558" y="3524797"/>
              <a:ext cx="3973285"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163 - 6</a:t>
              </a:r>
              <a:endParaRPr lang="fr-BE" dirty="0">
                <a:latin typeface="Blackadder ITC" panose="04020505051007020D02" pitchFamily="82" charset="0"/>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807" y="1219199"/>
              <a:ext cx="881743" cy="661307"/>
            </a:xfrm>
            <a:prstGeom prst="rect">
              <a:avLst/>
            </a:prstGeom>
          </p:spPr>
        </p:pic>
      </p:grpSp>
      <p:pic>
        <p:nvPicPr>
          <p:cNvPr id="5" name="Image 4"/>
          <p:cNvPicPr>
            <a:picLocks noChangeAspect="1"/>
          </p:cNvPicPr>
          <p:nvPr/>
        </p:nvPicPr>
        <p:blipFill>
          <a:blip r:embed="rId3"/>
          <a:stretch>
            <a:fillRect/>
          </a:stretch>
        </p:blipFill>
        <p:spPr>
          <a:xfrm>
            <a:off x="3526055" y="121599"/>
            <a:ext cx="6142979" cy="6529572"/>
          </a:xfrm>
          <a:prstGeom prst="rect">
            <a:avLst/>
          </a:prstGeom>
        </p:spPr>
      </p:pic>
      <p:sp>
        <p:nvSpPr>
          <p:cNvPr id="7" name="Rectangle 6"/>
          <p:cNvSpPr/>
          <p:nvPr/>
        </p:nvSpPr>
        <p:spPr>
          <a:xfrm rot="16200000">
            <a:off x="10427819" y="3202993"/>
            <a:ext cx="2644442" cy="523220"/>
          </a:xfrm>
          <a:prstGeom prst="rect">
            <a:avLst/>
          </a:prstGeom>
        </p:spPr>
        <p:txBody>
          <a:bodyPr wrap="none">
            <a:spAutoFit/>
          </a:bodyPr>
          <a:lstStyle/>
          <a:p>
            <a:r>
              <a:rPr lang="fr-BE" sz="2800" dirty="0" err="1">
                <a:solidFill>
                  <a:srgbClr val="FF0000"/>
                </a:solidFill>
              </a:rPr>
              <a:t>Onore</a:t>
            </a:r>
            <a:r>
              <a:rPr lang="fr-BE" sz="2800" dirty="0">
                <a:solidFill>
                  <a:srgbClr val="FF0000"/>
                </a:solidFill>
              </a:rPr>
              <a:t> e </a:t>
            </a:r>
            <a:r>
              <a:rPr lang="fr-BE" sz="2800" dirty="0" err="1" smtClean="0">
                <a:solidFill>
                  <a:srgbClr val="FF0000"/>
                </a:solidFill>
              </a:rPr>
              <a:t>Rispetto</a:t>
            </a:r>
            <a:endParaRPr lang="fr-BE" sz="2800" dirty="0">
              <a:solidFill>
                <a:srgbClr val="FF0000"/>
              </a:solidFill>
            </a:endParaRPr>
          </a:p>
        </p:txBody>
      </p:sp>
      <p:sp>
        <p:nvSpPr>
          <p:cNvPr id="8" name="Demi-tour 7">
            <a:hlinkClick r:id="rId4" action="ppaction://hlinksldjump"/>
          </p:cNvPr>
          <p:cNvSpPr/>
          <p:nvPr/>
        </p:nvSpPr>
        <p:spPr>
          <a:xfrm rot="10800000" flipH="1">
            <a:off x="10722428" y="199504"/>
            <a:ext cx="288471"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9003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313</a:t>
            </a:fld>
            <a:endParaRPr lang="fr-BE" dirty="0"/>
          </a:p>
        </p:txBody>
      </p:sp>
      <p:sp>
        <p:nvSpPr>
          <p:cNvPr id="5" name="ZoneTexte 4"/>
          <p:cNvSpPr txBox="1"/>
          <p:nvPr/>
        </p:nvSpPr>
        <p:spPr>
          <a:xfrm>
            <a:off x="961117" y="1036864"/>
            <a:ext cx="4811485" cy="1200329"/>
          </a:xfrm>
          <a:prstGeom prst="rect">
            <a:avLst/>
          </a:prstGeom>
          <a:noFill/>
        </p:spPr>
        <p:txBody>
          <a:bodyPr wrap="square" rtlCol="0">
            <a:spAutoFit/>
          </a:bodyPr>
          <a:lstStyle/>
          <a:p>
            <a:r>
              <a:rPr lang="fr-BE" sz="7200" dirty="0" smtClean="0">
                <a:latin typeface="French Script MT" panose="03020402040607040605" pitchFamily="66" charset="0"/>
              </a:rPr>
              <a:t>Dominique Abate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10 septembre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31285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314</a:t>
            </a:fld>
            <a:endParaRPr lang="fr-BE" dirty="0"/>
          </a:p>
        </p:txBody>
      </p:sp>
      <p:sp>
        <p:nvSpPr>
          <p:cNvPr id="5" name="ZoneTexte 4"/>
          <p:cNvSpPr txBox="1"/>
          <p:nvPr/>
        </p:nvSpPr>
        <p:spPr>
          <a:xfrm>
            <a:off x="1273629" y="1036864"/>
            <a:ext cx="4209442" cy="1200329"/>
          </a:xfrm>
          <a:prstGeom prst="rect">
            <a:avLst/>
          </a:prstGeom>
          <a:noFill/>
        </p:spPr>
        <p:txBody>
          <a:bodyPr wrap="square" rtlCol="0">
            <a:spAutoFit/>
          </a:bodyPr>
          <a:lstStyle/>
          <a:p>
            <a:r>
              <a:rPr lang="fr-BE" sz="7200" dirty="0" err="1" smtClean="0">
                <a:latin typeface="French Script MT" panose="03020402040607040605" pitchFamily="66" charset="0"/>
              </a:rPr>
              <a:t>Raffaelo</a:t>
            </a:r>
            <a:r>
              <a:rPr lang="fr-BE" sz="7200" dirty="0" smtClean="0">
                <a:latin typeface="French Script MT" panose="03020402040607040605" pitchFamily="66" charset="0"/>
              </a:rPr>
              <a:t> </a:t>
            </a:r>
            <a:r>
              <a:rPr lang="fr-BE" sz="7200" dirty="0" err="1" smtClean="0">
                <a:latin typeface="French Script MT" panose="03020402040607040605" pitchFamily="66" charset="0"/>
              </a:rPr>
              <a:t>Aielo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12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792335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315</a:t>
            </a:fld>
            <a:endParaRPr lang="fr-BE" dirty="0"/>
          </a:p>
        </p:txBody>
      </p:sp>
      <p:sp>
        <p:nvSpPr>
          <p:cNvPr id="5" name="ZoneTexte 4"/>
          <p:cNvSpPr txBox="1"/>
          <p:nvPr/>
        </p:nvSpPr>
        <p:spPr>
          <a:xfrm>
            <a:off x="1108638" y="1036864"/>
            <a:ext cx="4516443" cy="1200329"/>
          </a:xfrm>
          <a:prstGeom prst="rect">
            <a:avLst/>
          </a:prstGeom>
          <a:noFill/>
        </p:spPr>
        <p:txBody>
          <a:bodyPr wrap="square" rtlCol="0">
            <a:spAutoFit/>
          </a:bodyPr>
          <a:lstStyle/>
          <a:p>
            <a:r>
              <a:rPr lang="fr-BE" sz="7200" dirty="0" err="1" smtClean="0">
                <a:latin typeface="French Script MT" panose="03020402040607040605" pitchFamily="66" charset="0"/>
              </a:rPr>
              <a:t>Giovani</a:t>
            </a:r>
            <a:r>
              <a:rPr lang="fr-BE" sz="7200" dirty="0" smtClean="0">
                <a:latin typeface="French Script MT" panose="03020402040607040605" pitchFamily="66" charset="0"/>
              </a:rPr>
              <a:t> </a:t>
            </a:r>
            <a:r>
              <a:rPr lang="fr-BE" sz="7200" dirty="0" err="1" smtClean="0">
                <a:latin typeface="French Script MT" panose="03020402040607040605" pitchFamily="66" charset="0"/>
              </a:rPr>
              <a:t>Andisio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870674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316</a:t>
            </a:fld>
            <a:endParaRPr lang="fr-BE" dirty="0"/>
          </a:p>
        </p:txBody>
      </p:sp>
      <p:sp>
        <p:nvSpPr>
          <p:cNvPr id="5" name="ZoneTexte 4"/>
          <p:cNvSpPr txBox="1"/>
          <p:nvPr/>
        </p:nvSpPr>
        <p:spPr>
          <a:xfrm>
            <a:off x="399650" y="1036864"/>
            <a:ext cx="5934419" cy="1200329"/>
          </a:xfrm>
          <a:prstGeom prst="rect">
            <a:avLst/>
          </a:prstGeom>
          <a:noFill/>
        </p:spPr>
        <p:txBody>
          <a:bodyPr wrap="square" rtlCol="0">
            <a:spAutoFit/>
          </a:bodyPr>
          <a:lstStyle/>
          <a:p>
            <a:r>
              <a:rPr lang="fr-BE" sz="7200" dirty="0" err="1" smtClean="0">
                <a:latin typeface="French Script MT" panose="03020402040607040605" pitchFamily="66" charset="0"/>
              </a:rPr>
              <a:t>Ermeneguedo</a:t>
            </a:r>
            <a:r>
              <a:rPr lang="fr-BE" sz="7200" dirty="0" smtClean="0">
                <a:latin typeface="French Script MT" panose="03020402040607040605" pitchFamily="66" charset="0"/>
              </a:rPr>
              <a:t> </a:t>
            </a:r>
            <a:r>
              <a:rPr lang="fr-BE" sz="7200" dirty="0" err="1" smtClean="0">
                <a:latin typeface="French Script MT" panose="03020402040607040605" pitchFamily="66" charset="0"/>
              </a:rPr>
              <a:t>Andrevsi</a:t>
            </a:r>
            <a:endParaRPr lang="fr-BE" sz="5627"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011331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317</a:t>
            </a:fld>
            <a:endParaRPr lang="fr-BE" dirty="0"/>
          </a:p>
        </p:txBody>
      </p:sp>
      <p:sp>
        <p:nvSpPr>
          <p:cNvPr id="5" name="ZoneTexte 4"/>
          <p:cNvSpPr txBox="1"/>
          <p:nvPr/>
        </p:nvSpPr>
        <p:spPr>
          <a:xfrm>
            <a:off x="645587" y="1038819"/>
            <a:ext cx="5442545" cy="1200329"/>
          </a:xfrm>
          <a:prstGeom prst="rect">
            <a:avLst/>
          </a:prstGeom>
          <a:noFill/>
        </p:spPr>
        <p:txBody>
          <a:bodyPr wrap="square" rtlCol="0">
            <a:spAutoFit/>
          </a:bodyPr>
          <a:lstStyle/>
          <a:p>
            <a:r>
              <a:rPr lang="fr-BE" sz="7200" dirty="0" err="1" smtClean="0">
                <a:latin typeface="French Script MT" panose="03020402040607040605" pitchFamily="66" charset="0"/>
              </a:rPr>
              <a:t>Mansueso</a:t>
            </a:r>
            <a:r>
              <a:rPr lang="fr-BE" sz="7200" dirty="0" smtClean="0">
                <a:latin typeface="French Script MT" panose="03020402040607040605" pitchFamily="66" charset="0"/>
              </a:rPr>
              <a:t> </a:t>
            </a:r>
            <a:r>
              <a:rPr lang="fr-BE" sz="7200" dirty="0" err="1" smtClean="0">
                <a:latin typeface="French Script MT" panose="03020402040607040605" pitchFamily="66" charset="0"/>
              </a:rPr>
              <a:t>Andriolo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8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a:t>
            </a:r>
            <a:r>
              <a:rPr lang="fr-BE" dirty="0"/>
              <a:t>8</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994580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318</a:t>
            </a:fld>
            <a:endParaRPr lang="fr-BE" dirty="0"/>
          </a:p>
        </p:txBody>
      </p:sp>
      <p:sp>
        <p:nvSpPr>
          <p:cNvPr id="5" name="ZoneTexte 4"/>
          <p:cNvSpPr txBox="1"/>
          <p:nvPr/>
        </p:nvSpPr>
        <p:spPr>
          <a:xfrm>
            <a:off x="1071639" y="1041540"/>
            <a:ext cx="4590442"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Araldi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12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53538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319</a:t>
            </a:fld>
            <a:endParaRPr lang="fr-BE" dirty="0"/>
          </a:p>
        </p:txBody>
      </p:sp>
      <p:sp>
        <p:nvSpPr>
          <p:cNvPr id="5" name="ZoneTexte 4"/>
          <p:cNvSpPr txBox="1"/>
          <p:nvPr/>
        </p:nvSpPr>
        <p:spPr>
          <a:xfrm>
            <a:off x="1393522" y="1036864"/>
            <a:ext cx="3946675" cy="1200329"/>
          </a:xfrm>
          <a:prstGeom prst="rect">
            <a:avLst/>
          </a:prstGeom>
          <a:noFill/>
        </p:spPr>
        <p:txBody>
          <a:bodyPr wrap="square" rtlCol="0">
            <a:spAutoFit/>
          </a:bodyPr>
          <a:lstStyle/>
          <a:p>
            <a:r>
              <a:rPr lang="fr-BE" sz="7200" dirty="0" smtClean="0">
                <a:latin typeface="French Script MT" panose="03020402040607040605" pitchFamily="66" charset="0"/>
              </a:rPr>
              <a:t>César </a:t>
            </a:r>
            <a:r>
              <a:rPr lang="fr-BE" sz="7200" dirty="0" err="1" smtClean="0">
                <a:latin typeface="French Script MT" panose="03020402040607040605" pitchFamily="66" charset="0"/>
              </a:rPr>
              <a:t>Argirati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11881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02266" y="1096111"/>
            <a:ext cx="4232100" cy="1200329"/>
          </a:xfrm>
          <a:prstGeom prst="rect">
            <a:avLst/>
          </a:prstGeom>
          <a:noFill/>
        </p:spPr>
        <p:txBody>
          <a:bodyPr wrap="square" rtlCol="0">
            <a:spAutoFit/>
          </a:bodyPr>
          <a:lstStyle/>
          <a:p>
            <a:r>
              <a:rPr lang="fr-BE" sz="7200" dirty="0" smtClean="0">
                <a:latin typeface="French Script MT" panose="03020402040607040605" pitchFamily="66" charset="0"/>
              </a:rPr>
              <a:t>Mr. Di </a:t>
            </a:r>
            <a:r>
              <a:rPr lang="fr-BE" sz="7200" dirty="0" err="1" smtClean="0">
                <a:latin typeface="French Script MT" panose="03020402040607040605" pitchFamily="66" charset="0"/>
              </a:rPr>
              <a:t>Fredo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706924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320</a:t>
            </a:fld>
            <a:endParaRPr lang="fr-BE" dirty="0"/>
          </a:p>
        </p:txBody>
      </p:sp>
      <p:sp>
        <p:nvSpPr>
          <p:cNvPr id="5" name="ZoneTexte 4"/>
          <p:cNvSpPr txBox="1"/>
          <p:nvPr/>
        </p:nvSpPr>
        <p:spPr>
          <a:xfrm>
            <a:off x="857778" y="1036864"/>
            <a:ext cx="5018164" cy="1200329"/>
          </a:xfrm>
          <a:prstGeom prst="rect">
            <a:avLst/>
          </a:prstGeom>
          <a:noFill/>
        </p:spPr>
        <p:txBody>
          <a:bodyPr wrap="square" rtlCol="0">
            <a:spAutoFit/>
          </a:bodyPr>
          <a:lstStyle/>
          <a:p>
            <a:r>
              <a:rPr lang="fr-BE" sz="7200" dirty="0" smtClean="0">
                <a:latin typeface="French Script MT" panose="03020402040607040605" pitchFamily="66" charset="0"/>
              </a:rPr>
              <a:t>Dominique </a:t>
            </a:r>
            <a:r>
              <a:rPr lang="fr-BE" sz="7200" dirty="0" err="1" smtClean="0">
                <a:latin typeface="French Script MT" panose="03020402040607040605" pitchFamily="66" charset="0"/>
              </a:rPr>
              <a:t>Ariotti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1877 – 41 ans</a:t>
            </a:r>
          </a:p>
          <a:p>
            <a:pPr algn="ctr"/>
            <a:r>
              <a:rPr lang="fr-BE" dirty="0" smtClean="0"/>
              <a:t>Décédé le 14 juillet 1918</a:t>
            </a:r>
          </a:p>
          <a:p>
            <a:pPr algn="ctr"/>
            <a:r>
              <a:rPr lang="fr-BE" dirty="0" smtClean="0"/>
              <a:t>Inhumé le </a:t>
            </a:r>
          </a:p>
          <a:p>
            <a:pPr algn="ctr"/>
            <a:r>
              <a:rPr lang="fr-BE" dirty="0" smtClean="0"/>
              <a:t>Époux de ?</a:t>
            </a:r>
          </a:p>
          <a:p>
            <a:pPr algn="ctr"/>
            <a:endParaRPr lang="fr-BE" dirty="0"/>
          </a:p>
          <a:p>
            <a:pPr algn="ctr"/>
            <a:r>
              <a:rPr lang="fr-BE" dirty="0" smtClean="0"/>
              <a:t>Régiment: 376</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458918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321</a:t>
            </a:fld>
            <a:endParaRPr lang="fr-BE" dirty="0"/>
          </a:p>
        </p:txBody>
      </p:sp>
      <p:sp>
        <p:nvSpPr>
          <p:cNvPr id="5" name="ZoneTexte 4"/>
          <p:cNvSpPr txBox="1"/>
          <p:nvPr/>
        </p:nvSpPr>
        <p:spPr>
          <a:xfrm>
            <a:off x="1250157" y="1036864"/>
            <a:ext cx="4233405"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Arrichiello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30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511052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322</a:t>
            </a:fld>
            <a:endParaRPr lang="fr-BE" dirty="0"/>
          </a:p>
        </p:txBody>
      </p:sp>
      <p:sp>
        <p:nvSpPr>
          <p:cNvPr id="5" name="ZoneTexte 4"/>
          <p:cNvSpPr txBox="1"/>
          <p:nvPr/>
        </p:nvSpPr>
        <p:spPr>
          <a:xfrm>
            <a:off x="1182208" y="1036864"/>
            <a:ext cx="4369303"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Badalluco</a:t>
            </a:r>
            <a:endParaRPr lang="fr-BE" sz="7200" dirty="0">
              <a:latin typeface="French Script MT" panose="03020402040607040605" pitchFamily="66" charset="0"/>
            </a:endParaRPr>
          </a:p>
        </p:txBody>
      </p:sp>
      <p:sp>
        <p:nvSpPr>
          <p:cNvPr id="6" name="ZoneTexte 5"/>
          <p:cNvSpPr txBox="1"/>
          <p:nvPr/>
        </p:nvSpPr>
        <p:spPr>
          <a:xfrm>
            <a:off x="1271359" y="2323863"/>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15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16303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323</a:t>
            </a:fld>
            <a:endParaRPr lang="fr-BE" dirty="0"/>
          </a:p>
        </p:txBody>
      </p:sp>
      <p:sp>
        <p:nvSpPr>
          <p:cNvPr id="5" name="ZoneTexte 4"/>
          <p:cNvSpPr txBox="1"/>
          <p:nvPr/>
        </p:nvSpPr>
        <p:spPr>
          <a:xfrm>
            <a:off x="882748" y="1036864"/>
            <a:ext cx="4968221" cy="1200329"/>
          </a:xfrm>
          <a:prstGeom prst="rect">
            <a:avLst/>
          </a:prstGeom>
          <a:noFill/>
        </p:spPr>
        <p:txBody>
          <a:bodyPr wrap="square" rtlCol="0">
            <a:spAutoFit/>
          </a:bodyPr>
          <a:lstStyle/>
          <a:p>
            <a:r>
              <a:rPr lang="fr-BE" sz="7200" dirty="0" smtClean="0">
                <a:latin typeface="French Script MT" panose="03020402040607040605" pitchFamily="66" charset="0"/>
              </a:rPr>
              <a:t>Vincenzo </a:t>
            </a:r>
            <a:r>
              <a:rPr lang="fr-BE" sz="7200" dirty="0" err="1" smtClean="0">
                <a:latin typeface="French Script MT" panose="03020402040607040605" pitchFamily="66" charset="0"/>
              </a:rPr>
              <a:t>Ballaco</a:t>
            </a:r>
            <a:endParaRPr lang="fr-BE" sz="7200" dirty="0">
              <a:latin typeface="French Script MT" panose="03020402040607040605" pitchFamily="66" charset="0"/>
            </a:endParaRPr>
          </a:p>
        </p:txBody>
      </p:sp>
      <p:sp>
        <p:nvSpPr>
          <p:cNvPr id="6" name="ZoneTexte 5"/>
          <p:cNvSpPr txBox="1"/>
          <p:nvPr/>
        </p:nvSpPr>
        <p:spPr>
          <a:xfrm>
            <a:off x="1271359" y="2323863"/>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20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14748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324</a:t>
            </a:fld>
            <a:endParaRPr lang="fr-BE" dirty="0"/>
          </a:p>
        </p:txBody>
      </p:sp>
      <p:sp>
        <p:nvSpPr>
          <p:cNvPr id="5" name="ZoneTexte 4"/>
          <p:cNvSpPr txBox="1"/>
          <p:nvPr/>
        </p:nvSpPr>
        <p:spPr>
          <a:xfrm>
            <a:off x="1222530" y="1041540"/>
            <a:ext cx="4288660" cy="1200329"/>
          </a:xfrm>
          <a:prstGeom prst="rect">
            <a:avLst/>
          </a:prstGeom>
          <a:noFill/>
        </p:spPr>
        <p:txBody>
          <a:bodyPr wrap="square" rtlCol="0">
            <a:spAutoFit/>
          </a:bodyPr>
          <a:lstStyle/>
          <a:p>
            <a:r>
              <a:rPr lang="fr-BE" sz="7200" dirty="0" smtClean="0">
                <a:latin typeface="French Script MT" panose="03020402040607040605" pitchFamily="66" charset="0"/>
              </a:rPr>
              <a:t>Luigi </a:t>
            </a:r>
            <a:r>
              <a:rPr lang="fr-BE" sz="7200" dirty="0" err="1" smtClean="0">
                <a:latin typeface="French Script MT" panose="03020402040607040605" pitchFamily="66" charset="0"/>
              </a:rPr>
              <a:t>Barberis</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26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390983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325</a:t>
            </a:fld>
            <a:endParaRPr lang="fr-BE" dirty="0"/>
          </a:p>
        </p:txBody>
      </p:sp>
      <p:sp>
        <p:nvSpPr>
          <p:cNvPr id="5" name="ZoneTexte 4"/>
          <p:cNvSpPr txBox="1"/>
          <p:nvPr/>
        </p:nvSpPr>
        <p:spPr>
          <a:xfrm>
            <a:off x="843039" y="1036864"/>
            <a:ext cx="5047641" cy="1200329"/>
          </a:xfrm>
          <a:prstGeom prst="rect">
            <a:avLst/>
          </a:prstGeom>
          <a:noFill/>
        </p:spPr>
        <p:txBody>
          <a:bodyPr wrap="square" rtlCol="0">
            <a:spAutoFit/>
          </a:bodyPr>
          <a:lstStyle/>
          <a:p>
            <a:r>
              <a:rPr lang="fr-BE" sz="7200" dirty="0" smtClean="0">
                <a:latin typeface="French Script MT" panose="03020402040607040605" pitchFamily="66" charset="0"/>
              </a:rPr>
              <a:t>Francesco </a:t>
            </a:r>
            <a:r>
              <a:rPr lang="fr-BE" sz="7200" dirty="0" err="1" smtClean="0">
                <a:latin typeface="French Script MT" panose="03020402040607040605" pitchFamily="66" charset="0"/>
              </a:rPr>
              <a:t>Bardini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5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841309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12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68745" y="1036864"/>
            <a:ext cx="4396228" cy="1200329"/>
          </a:xfrm>
          <a:prstGeom prst="rect">
            <a:avLst/>
          </a:prstGeom>
          <a:noFill/>
        </p:spPr>
        <p:txBody>
          <a:bodyPr wrap="square" rtlCol="0">
            <a:spAutoFit/>
          </a:bodyPr>
          <a:lstStyle/>
          <a:p>
            <a:r>
              <a:rPr lang="fr-BE" sz="7200" dirty="0" err="1" smtClean="0">
                <a:latin typeface="French Script MT" panose="03020402040607040605" pitchFamily="66" charset="0"/>
              </a:rPr>
              <a:t>Ruaro</a:t>
            </a:r>
            <a:r>
              <a:rPr lang="fr-BE" sz="7200" dirty="0" smtClean="0">
                <a:latin typeface="French Script MT" panose="03020402040607040605" pitchFamily="66" charset="0"/>
              </a:rPr>
              <a:t> </a:t>
            </a:r>
            <a:r>
              <a:rPr lang="fr-BE" sz="7200" dirty="0" err="1" smtClean="0">
                <a:latin typeface="French Script MT" panose="03020402040607040605" pitchFamily="66" charset="0"/>
              </a:rPr>
              <a:t>Battiste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2989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39946" y="1036864"/>
            <a:ext cx="5253826" cy="1200329"/>
          </a:xfrm>
          <a:prstGeom prst="rect">
            <a:avLst/>
          </a:prstGeom>
          <a:noFill/>
        </p:spPr>
        <p:txBody>
          <a:bodyPr wrap="square" rtlCol="0">
            <a:spAutoFit/>
          </a:bodyPr>
          <a:lstStyle/>
          <a:p>
            <a:r>
              <a:rPr lang="fr-BE" sz="7200" dirty="0" err="1" smtClean="0">
                <a:latin typeface="French Script MT" panose="03020402040607040605" pitchFamily="66" charset="0"/>
              </a:rPr>
              <a:t>Giuliani</a:t>
            </a:r>
            <a:r>
              <a:rPr lang="fr-BE" sz="7200" dirty="0" smtClean="0">
                <a:latin typeface="French Script MT" panose="03020402040607040605" pitchFamily="66" charset="0"/>
              </a:rPr>
              <a:t> Benvenuto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95901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17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79432" y="1036864"/>
            <a:ext cx="3374854"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Berino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5784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708774" y="1036864"/>
            <a:ext cx="3316169" cy="1200329"/>
          </a:xfrm>
          <a:prstGeom prst="rect">
            <a:avLst/>
          </a:prstGeom>
          <a:noFill/>
        </p:spPr>
        <p:txBody>
          <a:bodyPr wrap="square" rtlCol="0">
            <a:spAutoFit/>
          </a:bodyPr>
          <a:lstStyle/>
          <a:p>
            <a:r>
              <a:rPr lang="fr-BE" sz="7200" dirty="0" err="1" smtClean="0">
                <a:latin typeface="French Script MT" panose="03020402040607040605" pitchFamily="66" charset="0"/>
              </a:rPr>
              <a:t>Pio</a:t>
            </a:r>
            <a:r>
              <a:rPr lang="fr-BE" sz="7200" dirty="0" smtClean="0">
                <a:latin typeface="French Script MT" panose="03020402040607040605" pitchFamily="66" charset="0"/>
              </a:rPr>
              <a:t> Bianco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267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18871" y="1096111"/>
            <a:ext cx="4998890" cy="1200329"/>
          </a:xfrm>
          <a:prstGeom prst="rect">
            <a:avLst/>
          </a:prstGeom>
          <a:noFill/>
        </p:spPr>
        <p:txBody>
          <a:bodyPr wrap="square" rtlCol="0">
            <a:spAutoFit/>
          </a:bodyPr>
          <a:lstStyle/>
          <a:p>
            <a:r>
              <a:rPr lang="fr-BE" sz="7200" dirty="0" smtClean="0">
                <a:latin typeface="French Script MT" panose="03020402040607040605" pitchFamily="66" charset="0"/>
              </a:rPr>
              <a:t>Angelo Di </a:t>
            </a:r>
            <a:r>
              <a:rPr lang="fr-BE" sz="7200" dirty="0" err="1" smtClean="0">
                <a:latin typeface="French Script MT" panose="03020402040607040605" pitchFamily="66" charset="0"/>
              </a:rPr>
              <a:t>Limeo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71268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25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46031" y="1036864"/>
            <a:ext cx="4441655" cy="1200329"/>
          </a:xfrm>
          <a:prstGeom prst="rect">
            <a:avLst/>
          </a:prstGeom>
          <a:noFill/>
        </p:spPr>
        <p:txBody>
          <a:bodyPr wrap="square" rtlCol="0">
            <a:spAutoFit/>
          </a:bodyPr>
          <a:lstStyle/>
          <a:p>
            <a:r>
              <a:rPr lang="fr-BE" sz="7200" dirty="0" err="1" smtClean="0">
                <a:latin typeface="French Script MT" panose="03020402040607040605" pitchFamily="66" charset="0"/>
              </a:rPr>
              <a:t>Olmadio</a:t>
            </a:r>
            <a:r>
              <a:rPr lang="fr-BE" sz="7200" dirty="0" smtClean="0">
                <a:latin typeface="French Script MT" panose="03020402040607040605" pitchFamily="66" charset="0"/>
              </a:rPr>
              <a:t> </a:t>
            </a:r>
            <a:r>
              <a:rPr lang="fr-BE" sz="7200" dirty="0" err="1" smtClean="0">
                <a:latin typeface="French Script MT" panose="03020402040607040605" pitchFamily="66" charset="0"/>
              </a:rPr>
              <a:t>Biondi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64919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17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96031" y="1028699"/>
            <a:ext cx="3741655"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Bogiato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5740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12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23537" y="1036864"/>
            <a:ext cx="4886643"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Bonizzi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47853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septembre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23537" y="1036864"/>
            <a:ext cx="4886643" cy="1200329"/>
          </a:xfrm>
          <a:prstGeom prst="rect">
            <a:avLst/>
          </a:prstGeom>
          <a:noFill/>
        </p:spPr>
        <p:txBody>
          <a:bodyPr wrap="square" rtlCol="0">
            <a:spAutoFit/>
          </a:bodyPr>
          <a:lstStyle/>
          <a:p>
            <a:r>
              <a:rPr lang="fr-BE" sz="7200" dirty="0" err="1" smtClean="0">
                <a:latin typeface="French Script MT" panose="03020402040607040605" pitchFamily="66" charset="0"/>
              </a:rPr>
              <a:t>Pierini</a:t>
            </a:r>
            <a:r>
              <a:rPr lang="fr-BE" sz="7200" dirty="0" smtClean="0">
                <a:latin typeface="French Script MT" panose="03020402040607040605" pitchFamily="66" charset="0"/>
              </a:rPr>
              <a:t> </a:t>
            </a:r>
            <a:r>
              <a:rPr lang="fr-BE" sz="7200" dirty="0" err="1" smtClean="0">
                <a:latin typeface="French Script MT" panose="03020402040607040605" pitchFamily="66" charset="0"/>
              </a:rPr>
              <a:t>Bramanse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90680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22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29613" y="1036864"/>
            <a:ext cx="5074492"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Brambilla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28895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12 mai 1919</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94016" y="1050471"/>
            <a:ext cx="6968606" cy="1200329"/>
          </a:xfrm>
          <a:prstGeom prst="rect">
            <a:avLst/>
          </a:prstGeom>
          <a:noFill/>
        </p:spPr>
        <p:txBody>
          <a:bodyPr wrap="square" rtlCol="0">
            <a:spAutoFit/>
          </a:bodyPr>
          <a:lstStyle/>
          <a:p>
            <a:r>
              <a:rPr lang="fr-BE" sz="7200" dirty="0" smtClean="0">
                <a:latin typeface="French Script MT" panose="03020402040607040605" pitchFamily="66" charset="0"/>
              </a:rPr>
              <a:t>Giovanni </a:t>
            </a:r>
            <a:r>
              <a:rPr lang="fr-BE" sz="7200" dirty="0" err="1" smtClean="0">
                <a:latin typeface="French Script MT" panose="03020402040607040605" pitchFamily="66" charset="0"/>
              </a:rPr>
              <a:t>Brisio-Ginacono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3985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juillet 1919</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90410" y="1036864"/>
            <a:ext cx="4952898" cy="1200329"/>
          </a:xfrm>
          <a:prstGeom prst="rect">
            <a:avLst/>
          </a:prstGeom>
          <a:noFill/>
        </p:spPr>
        <p:txBody>
          <a:bodyPr wrap="square" rtlCol="0">
            <a:spAutoFit/>
          </a:bodyPr>
          <a:lstStyle/>
          <a:p>
            <a:r>
              <a:rPr lang="fr-BE" sz="7200" dirty="0" err="1" smtClean="0">
                <a:latin typeface="French Script MT" panose="03020402040607040605" pitchFamily="66" charset="0"/>
              </a:rPr>
              <a:t>Irvani</a:t>
            </a:r>
            <a:r>
              <a:rPr lang="fr-BE" sz="7200" dirty="0" smtClean="0">
                <a:latin typeface="French Script MT" panose="03020402040607040605" pitchFamily="66" charset="0"/>
              </a:rPr>
              <a:t> </a:t>
            </a:r>
            <a:r>
              <a:rPr lang="fr-BE" sz="7200" dirty="0" err="1" smtClean="0">
                <a:latin typeface="French Script MT" panose="03020402040607040605" pitchFamily="66" charset="0"/>
              </a:rPr>
              <a:t>Brogorlini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59400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6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94-1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34178" y="1036864"/>
            <a:ext cx="4465361" cy="1200329"/>
          </a:xfrm>
          <a:prstGeom prst="rect">
            <a:avLst/>
          </a:prstGeom>
          <a:noFill/>
        </p:spPr>
        <p:txBody>
          <a:bodyPr wrap="square" rtlCol="0">
            <a:spAutoFit/>
          </a:bodyPr>
          <a:lstStyle/>
          <a:p>
            <a:r>
              <a:rPr lang="fr-BE" sz="7200" dirty="0" smtClean="0">
                <a:latin typeface="French Script MT" panose="03020402040607040605" pitchFamily="66" charset="0"/>
              </a:rPr>
              <a:t>Albert </a:t>
            </a:r>
            <a:r>
              <a:rPr lang="fr-BE" sz="7200" dirty="0" err="1" smtClean="0">
                <a:latin typeface="French Script MT" panose="03020402040607040605" pitchFamily="66" charset="0"/>
              </a:rPr>
              <a:t>Campedel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2136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juillet 1919</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70767" y="1120077"/>
            <a:ext cx="3592184" cy="1200329"/>
          </a:xfrm>
          <a:prstGeom prst="rect">
            <a:avLst/>
          </a:prstGeom>
          <a:noFill/>
        </p:spPr>
        <p:txBody>
          <a:bodyPr wrap="square" rtlCol="0">
            <a:spAutoFit/>
          </a:bodyPr>
          <a:lstStyle/>
          <a:p>
            <a:r>
              <a:rPr lang="fr-BE" sz="7200" dirty="0" err="1" smtClean="0">
                <a:latin typeface="French Script MT" panose="03020402040607040605" pitchFamily="66" charset="0"/>
              </a:rPr>
              <a:t>Carls</a:t>
            </a:r>
            <a:r>
              <a:rPr lang="fr-BE" sz="7200" dirty="0" smtClean="0">
                <a:latin typeface="French Script MT" panose="03020402040607040605" pitchFamily="66" charset="0"/>
              </a:rPr>
              <a:t> </a:t>
            </a:r>
            <a:r>
              <a:rPr lang="fr-BE" sz="7200" dirty="0" err="1" smtClean="0">
                <a:latin typeface="French Script MT" panose="03020402040607040605" pitchFamily="66" charset="0"/>
              </a:rPr>
              <a:t>Canieli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0338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1899 – 19 ans</a:t>
            </a:r>
          </a:p>
          <a:p>
            <a:pPr algn="ctr"/>
            <a:r>
              <a:rPr lang="fr-BE" dirty="0" smtClean="0"/>
              <a:t>Décédé le </a:t>
            </a:r>
            <a:r>
              <a:rPr lang="fr-BE" dirty="0"/>
              <a:t>9</a:t>
            </a:r>
            <a:r>
              <a:rPr lang="fr-BE" dirty="0" smtClean="0"/>
              <a:t>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95959" y="1036864"/>
            <a:ext cx="4341800" cy="1200329"/>
          </a:xfrm>
          <a:prstGeom prst="rect">
            <a:avLst/>
          </a:prstGeom>
          <a:noFill/>
        </p:spPr>
        <p:txBody>
          <a:bodyPr wrap="square" rtlCol="0">
            <a:spAutoFit/>
          </a:bodyPr>
          <a:lstStyle/>
          <a:p>
            <a:r>
              <a:rPr lang="fr-BE" sz="7200" dirty="0" err="1" smtClean="0">
                <a:latin typeface="French Script MT" panose="03020402040607040605" pitchFamily="66" charset="0"/>
              </a:rPr>
              <a:t>Diovana</a:t>
            </a:r>
            <a:r>
              <a:rPr lang="fr-BE" sz="7200" dirty="0" smtClean="0">
                <a:latin typeface="French Script MT" panose="03020402040607040605" pitchFamily="66" charset="0"/>
              </a:rPr>
              <a:t> Caron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74992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42229" y="1092765"/>
            <a:ext cx="4752173" cy="1200329"/>
          </a:xfrm>
          <a:prstGeom prst="rect">
            <a:avLst/>
          </a:prstGeom>
          <a:noFill/>
        </p:spPr>
        <p:txBody>
          <a:bodyPr wrap="square" rtlCol="0">
            <a:spAutoFit/>
          </a:bodyPr>
          <a:lstStyle/>
          <a:p>
            <a:r>
              <a:rPr lang="fr-BE" sz="7200" dirty="0" smtClean="0">
                <a:latin typeface="French Script MT" panose="03020402040607040605" pitchFamily="66" charset="0"/>
              </a:rPr>
              <a:t>Andréa </a:t>
            </a:r>
            <a:r>
              <a:rPr lang="fr-BE" sz="7200" dirty="0" err="1" smtClean="0">
                <a:latin typeface="French Script MT" panose="03020402040607040605" pitchFamily="66" charset="0"/>
              </a:rPr>
              <a:t>Dicandea</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59299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24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69802" y="1036864"/>
            <a:ext cx="4594113" cy="1200329"/>
          </a:xfrm>
          <a:prstGeom prst="rect">
            <a:avLst/>
          </a:prstGeom>
          <a:noFill/>
        </p:spPr>
        <p:txBody>
          <a:bodyPr wrap="square" rtlCol="0">
            <a:spAutoFit/>
          </a:bodyPr>
          <a:lstStyle/>
          <a:p>
            <a:r>
              <a:rPr lang="fr-BE" sz="7200" dirty="0" smtClean="0">
                <a:latin typeface="French Script MT" panose="03020402040607040605" pitchFamily="66" charset="0"/>
              </a:rPr>
              <a:t>Lazare </a:t>
            </a:r>
            <a:r>
              <a:rPr lang="fr-BE" sz="7200" dirty="0" err="1" smtClean="0">
                <a:latin typeface="French Script MT" panose="03020402040607040605" pitchFamily="66" charset="0"/>
              </a:rPr>
              <a:t>Cazornie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97495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19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61974" y="1036864"/>
            <a:ext cx="4209769" cy="1200329"/>
          </a:xfrm>
          <a:prstGeom prst="rect">
            <a:avLst/>
          </a:prstGeom>
          <a:noFill/>
        </p:spPr>
        <p:txBody>
          <a:bodyPr wrap="square" rtlCol="0">
            <a:spAutoFit/>
          </a:bodyPr>
          <a:lstStyle/>
          <a:p>
            <a:r>
              <a:rPr lang="fr-BE" sz="7200" dirty="0" err="1" smtClean="0">
                <a:latin typeface="French Script MT" panose="03020402040607040605" pitchFamily="66" charset="0"/>
              </a:rPr>
              <a:t>Eguizo</a:t>
            </a:r>
            <a:r>
              <a:rPr lang="fr-BE" sz="7200" dirty="0" smtClean="0">
                <a:latin typeface="French Script MT" panose="03020402040607040605" pitchFamily="66" charset="0"/>
              </a:rPr>
              <a:t> </a:t>
            </a:r>
            <a:r>
              <a:rPr lang="fr-BE" sz="7200" dirty="0" err="1" smtClean="0">
                <a:latin typeface="French Script MT" panose="03020402040607040605" pitchFamily="66" charset="0"/>
              </a:rPr>
              <a:t>Certaro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59928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12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525303" y="1036864"/>
            <a:ext cx="5683112" cy="1200329"/>
          </a:xfrm>
          <a:prstGeom prst="rect">
            <a:avLst/>
          </a:prstGeom>
          <a:noFill/>
        </p:spPr>
        <p:txBody>
          <a:bodyPr wrap="square" rtlCol="0">
            <a:spAutoFit/>
          </a:bodyPr>
          <a:lstStyle/>
          <a:p>
            <a:r>
              <a:rPr lang="fr-BE" sz="7200" dirty="0" err="1" smtClean="0">
                <a:latin typeface="French Script MT" panose="03020402040607040605" pitchFamily="66" charset="0"/>
              </a:rPr>
              <a:t>Franzisko</a:t>
            </a:r>
            <a:r>
              <a:rPr lang="fr-BE" sz="7200" dirty="0" smtClean="0">
                <a:latin typeface="French Script MT" panose="03020402040607040605" pitchFamily="66" charset="0"/>
              </a:rPr>
              <a:t> </a:t>
            </a:r>
            <a:r>
              <a:rPr lang="fr-BE" sz="7200" dirty="0" err="1" smtClean="0">
                <a:latin typeface="French Script MT" panose="03020402040607040605" pitchFamily="66" charset="0"/>
              </a:rPr>
              <a:t>Chiapponi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18365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60252" y="1036864"/>
            <a:ext cx="5213214" cy="1200329"/>
          </a:xfrm>
          <a:prstGeom prst="rect">
            <a:avLst/>
          </a:prstGeom>
          <a:noFill/>
        </p:spPr>
        <p:txBody>
          <a:bodyPr wrap="square" rtlCol="0">
            <a:spAutoFit/>
          </a:bodyPr>
          <a:lstStyle/>
          <a:p>
            <a:r>
              <a:rPr lang="fr-BE" sz="7200" dirty="0" smtClean="0">
                <a:latin typeface="French Script MT" panose="03020402040607040605" pitchFamily="66" charset="0"/>
              </a:rPr>
              <a:t>Domenico Cipriano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30234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23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02399" y="1036864"/>
            <a:ext cx="5128919" cy="1200329"/>
          </a:xfrm>
          <a:prstGeom prst="rect">
            <a:avLst/>
          </a:prstGeom>
          <a:noFill/>
        </p:spPr>
        <p:txBody>
          <a:bodyPr wrap="square" rtlCol="0">
            <a:spAutoFit/>
          </a:bodyPr>
          <a:lstStyle/>
          <a:p>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Coldeballa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31971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1899 – 19 ans</a:t>
            </a:r>
          </a:p>
          <a:p>
            <a:pPr algn="ctr"/>
            <a:r>
              <a:rPr lang="fr-BE" dirty="0" smtClean="0"/>
              <a:t>Décédé le 27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64666" y="1036864"/>
            <a:ext cx="4604385" cy="1200329"/>
          </a:xfrm>
          <a:prstGeom prst="rect">
            <a:avLst/>
          </a:prstGeom>
          <a:noFill/>
        </p:spPr>
        <p:txBody>
          <a:bodyPr wrap="square" rtlCol="0">
            <a:spAutoFit/>
          </a:bodyPr>
          <a:lstStyle/>
          <a:p>
            <a:r>
              <a:rPr lang="fr-BE" sz="7200" dirty="0" err="1" smtClean="0">
                <a:latin typeface="French Script MT" panose="03020402040607040605" pitchFamily="66" charset="0"/>
              </a:rPr>
              <a:t>Severu</a:t>
            </a:r>
            <a:r>
              <a:rPr lang="fr-BE" sz="7200" dirty="0" smtClean="0">
                <a:latin typeface="French Script MT" panose="03020402040607040605" pitchFamily="66" charset="0"/>
              </a:rPr>
              <a:t> </a:t>
            </a:r>
            <a:r>
              <a:rPr lang="fr-BE" sz="7200" dirty="0" err="1">
                <a:latin typeface="French Script MT" panose="03020402040607040605" pitchFamily="66" charset="0"/>
              </a:rPr>
              <a:t>C</a:t>
            </a:r>
            <a:r>
              <a:rPr lang="fr-BE" sz="7200" dirty="0" err="1" smtClean="0">
                <a:latin typeface="French Script MT" panose="03020402040607040605" pitchFamily="66" charset="0"/>
              </a:rPr>
              <a:t>olosimo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07617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1899 – 19 ans</a:t>
            </a:r>
          </a:p>
          <a:p>
            <a:pPr algn="ctr"/>
            <a:r>
              <a:rPr lang="fr-BE" dirty="0" smtClean="0"/>
              <a:t>Décédé le 12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35606" y="1061357"/>
            <a:ext cx="4062505"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Conosente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687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1900 – 18 ans</a:t>
            </a:r>
          </a:p>
          <a:p>
            <a:pPr algn="ctr"/>
            <a:r>
              <a:rPr lang="fr-BE" dirty="0" smtClean="0"/>
              <a:t>Décédé le 8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46813" y="1036864"/>
            <a:ext cx="5040092"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Dangelo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1263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8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4828" y="1036864"/>
            <a:ext cx="6544062" cy="1200329"/>
          </a:xfrm>
          <a:prstGeom prst="rect">
            <a:avLst/>
          </a:prstGeom>
          <a:noFill/>
        </p:spPr>
        <p:txBody>
          <a:bodyPr wrap="square" rtlCol="0">
            <a:spAutoFit/>
          </a:bodyPr>
          <a:lstStyle/>
          <a:p>
            <a:r>
              <a:rPr lang="fr-BE" sz="7200" dirty="0" smtClean="0">
                <a:latin typeface="French Script MT" panose="03020402040607040605" pitchFamily="66" charset="0"/>
              </a:rPr>
              <a:t>Constantino </a:t>
            </a:r>
            <a:r>
              <a:rPr lang="fr-BE" sz="7200" dirty="0" err="1" smtClean="0">
                <a:latin typeface="French Script MT" panose="03020402040607040605" pitchFamily="66" charset="0"/>
              </a:rPr>
              <a:t>Debernardo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45627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26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27630" y="1036864"/>
            <a:ext cx="3878458" cy="1200329"/>
          </a:xfrm>
          <a:prstGeom prst="rect">
            <a:avLst/>
          </a:prstGeom>
          <a:noFill/>
        </p:spPr>
        <p:txBody>
          <a:bodyPr wrap="square" rtlCol="0">
            <a:spAutoFit/>
          </a:bodyPr>
          <a:lstStyle/>
          <a:p>
            <a:r>
              <a:rPr lang="fr-BE" sz="7200" dirty="0" smtClean="0">
                <a:latin typeface="French Script MT" panose="03020402040607040605" pitchFamily="66" charset="0"/>
              </a:rPr>
              <a:t>Angelo </a:t>
            </a:r>
            <a:r>
              <a:rPr lang="fr-BE" sz="7200" dirty="0" err="1" smtClean="0">
                <a:latin typeface="French Script MT" panose="03020402040607040605" pitchFamily="66" charset="0"/>
              </a:rPr>
              <a:t>Dedia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32340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16987" y="1096111"/>
            <a:ext cx="4402657" cy="1200329"/>
          </a:xfrm>
          <a:prstGeom prst="rect">
            <a:avLst/>
          </a:prstGeom>
          <a:noFill/>
        </p:spPr>
        <p:txBody>
          <a:bodyPr wrap="square" rtlCol="0">
            <a:spAutoFit/>
          </a:bodyPr>
          <a:lstStyle/>
          <a:p>
            <a:r>
              <a:rPr lang="fr-BE" sz="7200" dirty="0" smtClean="0">
                <a:latin typeface="French Script MT" panose="03020402040607040605" pitchFamily="66" charset="0"/>
              </a:rPr>
              <a:t>Luigi </a:t>
            </a:r>
            <a:r>
              <a:rPr lang="fr-BE" sz="7200" dirty="0" err="1" smtClean="0">
                <a:latin typeface="French Script MT" panose="03020402040607040605" pitchFamily="66" charset="0"/>
              </a:rPr>
              <a:t>Desiderio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667876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350</a:t>
            </a:fld>
            <a:endParaRPr lang="fr-BE" dirty="0"/>
          </a:p>
        </p:txBody>
      </p:sp>
      <p:sp>
        <p:nvSpPr>
          <p:cNvPr id="5" name="ZoneTexte 4"/>
          <p:cNvSpPr txBox="1"/>
          <p:nvPr/>
        </p:nvSpPr>
        <p:spPr>
          <a:xfrm>
            <a:off x="801106" y="1036864"/>
            <a:ext cx="5131506" cy="1200329"/>
          </a:xfrm>
          <a:prstGeom prst="rect">
            <a:avLst/>
          </a:prstGeom>
          <a:noFill/>
        </p:spPr>
        <p:txBody>
          <a:bodyPr wrap="square" rtlCol="0">
            <a:spAutoFit/>
          </a:bodyPr>
          <a:lstStyle/>
          <a:p>
            <a:r>
              <a:rPr lang="fr-BE" sz="7200" dirty="0" smtClean="0">
                <a:latin typeface="French Script MT" panose="03020402040607040605" pitchFamily="66" charset="0"/>
              </a:rPr>
              <a:t>Giovanni </a:t>
            </a:r>
            <a:r>
              <a:rPr lang="fr-BE" sz="7200" dirty="0" err="1" smtClean="0">
                <a:latin typeface="French Script MT" panose="03020402040607040605" pitchFamily="66" charset="0"/>
              </a:rPr>
              <a:t>Defileppi</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991683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351</a:t>
            </a:fld>
            <a:endParaRPr lang="fr-BE" dirty="0"/>
          </a:p>
        </p:txBody>
      </p:sp>
      <p:sp>
        <p:nvSpPr>
          <p:cNvPr id="5" name="ZoneTexte 4"/>
          <p:cNvSpPr txBox="1"/>
          <p:nvPr/>
        </p:nvSpPr>
        <p:spPr>
          <a:xfrm>
            <a:off x="1198383" y="1036864"/>
            <a:ext cx="4336951"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Degaspero</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17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25088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352</a:t>
            </a:fld>
            <a:endParaRPr lang="fr-BE" dirty="0"/>
          </a:p>
        </p:txBody>
      </p:sp>
      <p:sp>
        <p:nvSpPr>
          <p:cNvPr id="5" name="ZoneTexte 4"/>
          <p:cNvSpPr txBox="1"/>
          <p:nvPr/>
        </p:nvSpPr>
        <p:spPr>
          <a:xfrm>
            <a:off x="1078640" y="1050471"/>
            <a:ext cx="4576437"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Dilotti</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20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855999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353</a:t>
            </a:fld>
            <a:endParaRPr lang="fr-BE" dirty="0"/>
          </a:p>
        </p:txBody>
      </p:sp>
      <p:sp>
        <p:nvSpPr>
          <p:cNvPr id="5" name="ZoneTexte 4"/>
          <p:cNvSpPr txBox="1"/>
          <p:nvPr/>
        </p:nvSpPr>
        <p:spPr>
          <a:xfrm>
            <a:off x="1182208" y="1038819"/>
            <a:ext cx="4369303"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Dranvaute</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1828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354</a:t>
            </a:fld>
            <a:endParaRPr lang="fr-BE" dirty="0"/>
          </a:p>
        </p:txBody>
      </p:sp>
      <p:sp>
        <p:nvSpPr>
          <p:cNvPr id="5" name="ZoneTexte 4"/>
          <p:cNvSpPr txBox="1"/>
          <p:nvPr/>
        </p:nvSpPr>
        <p:spPr>
          <a:xfrm>
            <a:off x="1182208" y="1038819"/>
            <a:ext cx="4935563" cy="1200329"/>
          </a:xfrm>
          <a:prstGeom prst="rect">
            <a:avLst/>
          </a:prstGeom>
          <a:noFill/>
        </p:spPr>
        <p:txBody>
          <a:bodyPr wrap="square" rtlCol="0">
            <a:spAutoFit/>
          </a:bodyPr>
          <a:lstStyle/>
          <a:p>
            <a:r>
              <a:rPr lang="fr-BE" sz="7200" dirty="0" err="1" smtClean="0">
                <a:latin typeface="French Script MT" panose="03020402040607040605" pitchFamily="66" charset="0"/>
              </a:rPr>
              <a:t>Tomaco</a:t>
            </a:r>
            <a:r>
              <a:rPr lang="fr-BE" sz="7200" dirty="0" smtClean="0">
                <a:latin typeface="French Script MT" panose="03020402040607040605" pitchFamily="66" charset="0"/>
              </a:rPr>
              <a:t> </a:t>
            </a:r>
            <a:r>
              <a:rPr lang="fr-BE" sz="7200" dirty="0" err="1" smtClean="0">
                <a:latin typeface="French Script MT" panose="03020402040607040605" pitchFamily="66" charset="0"/>
              </a:rPr>
              <a:t>Fabbrizzi</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17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4182737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355</a:t>
            </a:fld>
            <a:endParaRPr lang="fr-BE" dirty="0"/>
          </a:p>
        </p:txBody>
      </p:sp>
      <p:sp>
        <p:nvSpPr>
          <p:cNvPr id="5" name="ZoneTexte 4"/>
          <p:cNvSpPr txBox="1"/>
          <p:nvPr/>
        </p:nvSpPr>
        <p:spPr>
          <a:xfrm>
            <a:off x="1637160" y="1061357"/>
            <a:ext cx="3459398" cy="1200329"/>
          </a:xfrm>
          <a:prstGeom prst="rect">
            <a:avLst/>
          </a:prstGeom>
          <a:noFill/>
        </p:spPr>
        <p:txBody>
          <a:bodyPr wrap="square" rtlCol="0">
            <a:spAutoFit/>
          </a:bodyPr>
          <a:lstStyle/>
          <a:p>
            <a:r>
              <a:rPr lang="fr-BE" sz="7200" dirty="0" smtClean="0">
                <a:latin typeface="French Script MT" panose="03020402040607040605" pitchFamily="66" charset="0"/>
              </a:rPr>
              <a:t>Italo </a:t>
            </a:r>
            <a:r>
              <a:rPr lang="fr-BE" sz="7200" dirty="0" err="1" smtClean="0">
                <a:latin typeface="French Script MT" panose="03020402040607040605" pitchFamily="66" charset="0"/>
              </a:rPr>
              <a:t>Faedo</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7 septembre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083891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356</a:t>
            </a:fld>
            <a:endParaRPr lang="fr-BE" dirty="0"/>
          </a:p>
        </p:txBody>
      </p:sp>
      <p:sp>
        <p:nvSpPr>
          <p:cNvPr id="5" name="ZoneTexte 4"/>
          <p:cNvSpPr txBox="1"/>
          <p:nvPr/>
        </p:nvSpPr>
        <p:spPr>
          <a:xfrm>
            <a:off x="1519563" y="1039585"/>
            <a:ext cx="3694592" cy="1200329"/>
          </a:xfrm>
          <a:prstGeom prst="rect">
            <a:avLst/>
          </a:prstGeom>
          <a:noFill/>
        </p:spPr>
        <p:txBody>
          <a:bodyPr wrap="square" rtlCol="0">
            <a:spAutoFit/>
          </a:bodyPr>
          <a:lstStyle/>
          <a:p>
            <a:r>
              <a:rPr lang="fr-BE" sz="7200" dirty="0" err="1" smtClean="0">
                <a:latin typeface="French Script MT" panose="03020402040607040605" pitchFamily="66" charset="0"/>
              </a:rPr>
              <a:t>Alfio</a:t>
            </a:r>
            <a:r>
              <a:rPr lang="fr-BE" sz="7200" dirty="0" smtClean="0">
                <a:latin typeface="French Script MT" panose="03020402040607040605" pitchFamily="66" charset="0"/>
              </a:rPr>
              <a:t> </a:t>
            </a:r>
            <a:r>
              <a:rPr lang="fr-BE" sz="7200" dirty="0" err="1" smtClean="0">
                <a:latin typeface="French Script MT" panose="03020402040607040605" pitchFamily="66" charset="0"/>
              </a:rPr>
              <a:t>Feglera</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1896 – 22 ans</a:t>
            </a:r>
          </a:p>
          <a:p>
            <a:pPr algn="ctr"/>
            <a:r>
              <a:rPr lang="fr-BE" dirty="0" smtClean="0"/>
              <a:t>Décédé le 7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 </a:t>
            </a:r>
            <a:endParaRPr lang="fr-BE" dirty="0">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4003867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357</a:t>
            </a:fld>
            <a:endParaRPr lang="fr-BE" dirty="0"/>
          </a:p>
        </p:txBody>
      </p:sp>
      <p:sp>
        <p:nvSpPr>
          <p:cNvPr id="5" name="ZoneTexte 4"/>
          <p:cNvSpPr txBox="1"/>
          <p:nvPr/>
        </p:nvSpPr>
        <p:spPr>
          <a:xfrm>
            <a:off x="986112" y="1039585"/>
            <a:ext cx="4761494" cy="1200329"/>
          </a:xfrm>
          <a:prstGeom prst="rect">
            <a:avLst/>
          </a:prstGeom>
          <a:noFill/>
        </p:spPr>
        <p:txBody>
          <a:bodyPr wrap="square" rtlCol="0">
            <a:spAutoFit/>
          </a:bodyPr>
          <a:lstStyle/>
          <a:p>
            <a:r>
              <a:rPr lang="fr-BE" sz="7200" dirty="0" smtClean="0">
                <a:latin typeface="French Script MT" panose="03020402040607040605" pitchFamily="66" charset="0"/>
              </a:rPr>
              <a:t>Batista </a:t>
            </a:r>
            <a:r>
              <a:rPr lang="fr-BE" sz="7200" dirty="0" err="1" smtClean="0">
                <a:latin typeface="French Script MT" panose="03020402040607040605" pitchFamily="66" charset="0"/>
              </a:rPr>
              <a:t>Fenoglia</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1898 – 20 ans</a:t>
            </a:r>
          </a:p>
          <a:p>
            <a:pPr algn="ctr"/>
            <a:r>
              <a:rPr lang="fr-BE" dirty="0" smtClean="0"/>
              <a:t>Décédé le 15 septembre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91230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358</a:t>
            </a:fld>
            <a:endParaRPr lang="fr-BE" dirty="0"/>
          </a:p>
        </p:txBody>
      </p:sp>
      <p:sp>
        <p:nvSpPr>
          <p:cNvPr id="5" name="ZoneTexte 4"/>
          <p:cNvSpPr txBox="1"/>
          <p:nvPr/>
        </p:nvSpPr>
        <p:spPr>
          <a:xfrm>
            <a:off x="1519563" y="1039585"/>
            <a:ext cx="3694592"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Festa</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1898 – 20 ans</a:t>
            </a:r>
          </a:p>
          <a:p>
            <a:pPr algn="ctr"/>
            <a:r>
              <a:rPr lang="fr-BE" dirty="0" smtClean="0"/>
              <a:t>Décédé le 7 août 1918</a:t>
            </a:r>
          </a:p>
          <a:p>
            <a:pPr algn="ctr"/>
            <a:r>
              <a:rPr lang="fr-BE" dirty="0" smtClean="0"/>
              <a:t>Inhumé le </a:t>
            </a:r>
          </a:p>
          <a:p>
            <a:pPr algn="ctr"/>
            <a:r>
              <a:rPr lang="fr-BE" dirty="0" smtClean="0"/>
              <a:t>Époux de ?</a:t>
            </a:r>
          </a:p>
          <a:p>
            <a:pPr algn="ctr"/>
            <a:endParaRPr lang="fr-BE" dirty="0"/>
          </a:p>
          <a:p>
            <a:pPr algn="ctr"/>
            <a:r>
              <a:rPr lang="fr-BE" dirty="0" smtClean="0"/>
              <a:t>Régiment: 6</a:t>
            </a:r>
            <a:r>
              <a:rPr lang="fr-BE" baseline="30000" dirty="0" smtClean="0"/>
              <a:t>e</a:t>
            </a:r>
            <a:r>
              <a:rPr lang="fr-BE" dirty="0" smtClean="0"/>
              <a:t> d’Infanterie Alpine, 59Bn</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978057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20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41877" y="1050471"/>
            <a:ext cx="3649963" cy="1200329"/>
          </a:xfrm>
          <a:prstGeom prst="rect">
            <a:avLst/>
          </a:prstGeom>
          <a:noFill/>
        </p:spPr>
        <p:txBody>
          <a:bodyPr wrap="square" rtlCol="0">
            <a:spAutoFit/>
          </a:bodyPr>
          <a:lstStyle/>
          <a:p>
            <a:r>
              <a:rPr lang="fr-BE" sz="7200" dirty="0" err="1" smtClean="0">
                <a:latin typeface="French Script MT" panose="03020402040607040605" pitchFamily="66" charset="0"/>
              </a:rPr>
              <a:t>Giovani</a:t>
            </a:r>
            <a:r>
              <a:rPr lang="fr-BE" sz="7200" dirty="0">
                <a:latin typeface="French Script MT" panose="03020402040607040605" pitchFamily="66" charset="0"/>
              </a:rPr>
              <a:t> </a:t>
            </a:r>
            <a:r>
              <a:rPr lang="fr-BE" sz="7200" dirty="0" smtClean="0">
                <a:latin typeface="French Script MT" panose="03020402040607040605" pitchFamily="66" charset="0"/>
              </a:rPr>
              <a:t>Fine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3312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03724" y="1096111"/>
            <a:ext cx="3629184" cy="1200329"/>
          </a:xfrm>
          <a:prstGeom prst="rect">
            <a:avLst/>
          </a:prstGeom>
          <a:noFill/>
        </p:spPr>
        <p:txBody>
          <a:bodyPr wrap="square" rtlCol="0">
            <a:spAutoFit/>
          </a:bodyPr>
          <a:lstStyle/>
          <a:p>
            <a:r>
              <a:rPr lang="fr-BE" sz="7200" dirty="0" smtClean="0">
                <a:latin typeface="French Script MT" panose="03020402040607040605" pitchFamily="66" charset="0"/>
              </a:rPr>
              <a:t>Emilio </a:t>
            </a:r>
            <a:r>
              <a:rPr lang="fr-BE" sz="7200" dirty="0" err="1" smtClean="0">
                <a:latin typeface="French Script MT" panose="03020402040607040605" pitchFamily="66" charset="0"/>
              </a:rPr>
              <a:t>Eboli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265924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24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06448" y="1036864"/>
            <a:ext cx="4202422" cy="1200329"/>
          </a:xfrm>
          <a:prstGeom prst="rect">
            <a:avLst/>
          </a:prstGeom>
          <a:noFill/>
        </p:spPr>
        <p:txBody>
          <a:bodyPr wrap="square" rtlCol="0">
            <a:spAutoFit/>
          </a:bodyPr>
          <a:lstStyle/>
          <a:p>
            <a:r>
              <a:rPr lang="fr-BE" sz="7200" dirty="0" smtClean="0">
                <a:latin typeface="French Script MT" panose="03020402040607040605" pitchFamily="66" charset="0"/>
              </a:rPr>
              <a:t>Vincenzo Finis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38889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10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28540" y="1036864"/>
            <a:ext cx="5076638"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Francoso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0438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1898 – 20 ans</a:t>
            </a:r>
          </a:p>
          <a:p>
            <a:pPr algn="ctr"/>
            <a:r>
              <a:rPr lang="fr-BE" dirty="0" smtClean="0"/>
              <a:t>Décédé le 24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03454" y="1036864"/>
            <a:ext cx="3726809" cy="1200329"/>
          </a:xfrm>
          <a:prstGeom prst="rect">
            <a:avLst/>
          </a:prstGeom>
          <a:noFill/>
        </p:spPr>
        <p:txBody>
          <a:bodyPr wrap="square" rtlCol="0">
            <a:spAutoFit/>
          </a:bodyPr>
          <a:lstStyle/>
          <a:p>
            <a:r>
              <a:rPr lang="fr-BE" sz="7200" dirty="0" smtClean="0">
                <a:latin typeface="French Script MT" panose="03020402040607040605" pitchFamily="66" charset="0"/>
              </a:rPr>
              <a:t>Antonio </a:t>
            </a:r>
            <a:r>
              <a:rPr lang="fr-BE" sz="7200" dirty="0" err="1" smtClean="0">
                <a:latin typeface="French Script MT" panose="03020402040607040605" pitchFamily="66" charset="0"/>
              </a:rPr>
              <a:t>Frisi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55064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20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25014" y="1036864"/>
            <a:ext cx="4483689" cy="1200329"/>
          </a:xfrm>
          <a:prstGeom prst="rect">
            <a:avLst/>
          </a:prstGeom>
          <a:noFill/>
        </p:spPr>
        <p:txBody>
          <a:bodyPr wrap="square" rtlCol="0">
            <a:spAutoFit/>
          </a:bodyPr>
          <a:lstStyle/>
          <a:p>
            <a:r>
              <a:rPr lang="fr-BE" sz="7200" dirty="0" smtClean="0">
                <a:latin typeface="French Script MT" panose="03020402040607040605" pitchFamily="66" charset="0"/>
              </a:rPr>
              <a:t>Angelo </a:t>
            </a:r>
            <a:r>
              <a:rPr lang="fr-BE" sz="7200" dirty="0" err="1" smtClean="0">
                <a:latin typeface="French Script MT" panose="03020402040607040605" pitchFamily="66" charset="0"/>
              </a:rPr>
              <a:t>Frucculo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07350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7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100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09323" y="1036864"/>
            <a:ext cx="3915072" cy="1200329"/>
          </a:xfrm>
          <a:prstGeom prst="rect">
            <a:avLst/>
          </a:prstGeom>
          <a:noFill/>
        </p:spPr>
        <p:txBody>
          <a:bodyPr wrap="square" rtlCol="0">
            <a:spAutoFit/>
          </a:bodyPr>
          <a:lstStyle/>
          <a:p>
            <a:r>
              <a:rPr lang="fr-BE" sz="7200" dirty="0" err="1" smtClean="0">
                <a:latin typeface="French Script MT" panose="03020402040607040605" pitchFamily="66" charset="0"/>
              </a:rPr>
              <a:t>Guilio</a:t>
            </a:r>
            <a:r>
              <a:rPr lang="fr-BE" sz="7200" dirty="0" smtClean="0">
                <a:latin typeface="French Script MT" panose="03020402040607040605" pitchFamily="66" charset="0"/>
              </a:rPr>
              <a:t> </a:t>
            </a:r>
            <a:r>
              <a:rPr lang="fr-BE" sz="7200" dirty="0" err="1" smtClean="0">
                <a:latin typeface="French Script MT" panose="03020402040607040605" pitchFamily="66" charset="0"/>
              </a:rPr>
              <a:t>Furceri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35635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365</a:t>
            </a:fld>
            <a:endParaRPr lang="fr-BE" dirty="0"/>
          </a:p>
        </p:txBody>
      </p:sp>
      <p:sp>
        <p:nvSpPr>
          <p:cNvPr id="5" name="ZoneTexte 4"/>
          <p:cNvSpPr txBox="1"/>
          <p:nvPr/>
        </p:nvSpPr>
        <p:spPr>
          <a:xfrm>
            <a:off x="1330381" y="1036864"/>
            <a:ext cx="4072957" cy="1200329"/>
          </a:xfrm>
          <a:prstGeom prst="rect">
            <a:avLst/>
          </a:prstGeom>
          <a:noFill/>
        </p:spPr>
        <p:txBody>
          <a:bodyPr wrap="square" rtlCol="0">
            <a:spAutoFit/>
          </a:bodyPr>
          <a:lstStyle/>
          <a:p>
            <a:r>
              <a:rPr lang="fr-BE" sz="7200" dirty="0" smtClean="0">
                <a:latin typeface="French Script MT" panose="03020402040607040605" pitchFamily="66" charset="0"/>
              </a:rPr>
              <a:t>Alberto </a:t>
            </a:r>
            <a:r>
              <a:rPr lang="fr-BE" sz="7200" dirty="0" err="1" smtClean="0">
                <a:latin typeface="French Script MT" panose="03020402040607040605" pitchFamily="66" charset="0"/>
              </a:rPr>
              <a:t>Galbro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5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619761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12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94284" y="1036864"/>
            <a:ext cx="4345149" cy="1200329"/>
          </a:xfrm>
          <a:prstGeom prst="rect">
            <a:avLst/>
          </a:prstGeom>
          <a:noFill/>
        </p:spPr>
        <p:txBody>
          <a:bodyPr wrap="square" rtlCol="0">
            <a:spAutoFit/>
          </a:bodyPr>
          <a:lstStyle/>
          <a:p>
            <a:r>
              <a:rPr lang="fr-BE" sz="7200" dirty="0" err="1" smtClean="0">
                <a:latin typeface="French Script MT" panose="03020402040607040605" pitchFamily="66" charset="0"/>
              </a:rPr>
              <a:t>Célesse</a:t>
            </a:r>
            <a:r>
              <a:rPr lang="fr-BE" sz="7200" dirty="0" smtClean="0">
                <a:latin typeface="French Script MT" panose="03020402040607040605" pitchFamily="66" charset="0"/>
              </a:rPr>
              <a:t> </a:t>
            </a:r>
            <a:r>
              <a:rPr lang="fr-BE" sz="7200" dirty="0" err="1" smtClean="0">
                <a:latin typeface="French Script MT" panose="03020402040607040605" pitchFamily="66" charset="0"/>
              </a:rPr>
              <a:t>Gandelli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97403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30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22428" y="1036864"/>
            <a:ext cx="4977916" cy="1200329"/>
          </a:xfrm>
          <a:prstGeom prst="rect">
            <a:avLst/>
          </a:prstGeom>
          <a:noFill/>
        </p:spPr>
        <p:txBody>
          <a:bodyPr wrap="square" rtlCol="0">
            <a:spAutoFit/>
          </a:bodyPr>
          <a:lstStyle/>
          <a:p>
            <a:r>
              <a:rPr lang="fr-BE" sz="7200" dirty="0" err="1" smtClean="0">
                <a:latin typeface="French Script MT" panose="03020402040607040605" pitchFamily="66" charset="0"/>
              </a:rPr>
              <a:t>Rizzardi</a:t>
            </a:r>
            <a:r>
              <a:rPr lang="fr-BE" sz="7200" dirty="0" smtClean="0">
                <a:latin typeface="French Script MT" panose="03020402040607040605" pitchFamily="66" charset="0"/>
              </a:rPr>
              <a:t> </a:t>
            </a:r>
            <a:r>
              <a:rPr lang="fr-BE" sz="7200" dirty="0" err="1" smtClean="0">
                <a:latin typeface="French Script MT" panose="03020402040607040605" pitchFamily="66" charset="0"/>
              </a:rPr>
              <a:t>Giakono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3987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89301" y="1039585"/>
            <a:ext cx="4555115" cy="1200329"/>
          </a:xfrm>
          <a:prstGeom prst="rect">
            <a:avLst/>
          </a:prstGeom>
          <a:noFill/>
        </p:spPr>
        <p:txBody>
          <a:bodyPr wrap="square" rtlCol="0">
            <a:spAutoFit/>
          </a:bodyPr>
          <a:lstStyle/>
          <a:p>
            <a:r>
              <a:rPr lang="fr-BE" sz="7200" dirty="0" smtClean="0">
                <a:latin typeface="French Script MT" panose="03020402040607040605" pitchFamily="66" charset="0"/>
              </a:rPr>
              <a:t>Angelo Giordano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5279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11446" y="1036864"/>
            <a:ext cx="4110826" cy="1200329"/>
          </a:xfrm>
          <a:prstGeom prst="rect">
            <a:avLst/>
          </a:prstGeom>
          <a:noFill/>
        </p:spPr>
        <p:txBody>
          <a:bodyPr wrap="square" rtlCol="0">
            <a:spAutoFit/>
          </a:bodyPr>
          <a:lstStyle/>
          <a:p>
            <a:r>
              <a:rPr lang="fr-BE" sz="7200" dirty="0" err="1" smtClean="0">
                <a:latin typeface="French Script MT" panose="03020402040607040605" pitchFamily="66" charset="0"/>
              </a:rPr>
              <a:t>Amédéo</a:t>
            </a:r>
            <a:r>
              <a:rPr lang="fr-BE" sz="7200" dirty="0" smtClean="0">
                <a:latin typeface="French Script MT" panose="03020402040607040605" pitchFamily="66" charset="0"/>
              </a:rPr>
              <a:t> </a:t>
            </a:r>
            <a:r>
              <a:rPr lang="fr-BE" sz="7200" dirty="0" err="1" smtClean="0">
                <a:latin typeface="French Script MT" panose="03020402040607040605" pitchFamily="66" charset="0"/>
              </a:rPr>
              <a:t>Girotti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2720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26535" y="1096111"/>
            <a:ext cx="4080647" cy="1200329"/>
          </a:xfrm>
          <a:prstGeom prst="rect">
            <a:avLst/>
          </a:prstGeom>
          <a:noFill/>
        </p:spPr>
        <p:txBody>
          <a:bodyPr wrap="square" rtlCol="0">
            <a:spAutoFit/>
          </a:bodyPr>
          <a:lstStyle/>
          <a:p>
            <a:r>
              <a:rPr lang="fr-BE" sz="7200" dirty="0" smtClean="0">
                <a:latin typeface="French Script MT" panose="03020402040607040605" pitchFamily="66" charset="0"/>
              </a:rPr>
              <a:t>Pietro </a:t>
            </a:r>
            <a:r>
              <a:rPr lang="fr-BE" sz="7200" dirty="0" err="1" smtClean="0">
                <a:latin typeface="French Script MT" panose="03020402040607040605" pitchFamily="66" charset="0"/>
              </a:rPr>
              <a:t>Fusardi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036697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370</a:t>
            </a:fld>
            <a:endParaRPr lang="fr-BE" dirty="0"/>
          </a:p>
        </p:txBody>
      </p:sp>
      <p:sp>
        <p:nvSpPr>
          <p:cNvPr id="5" name="ZoneTexte 4"/>
          <p:cNvSpPr txBox="1"/>
          <p:nvPr/>
        </p:nvSpPr>
        <p:spPr>
          <a:xfrm>
            <a:off x="1158766" y="1036864"/>
            <a:ext cx="4416188" cy="1200329"/>
          </a:xfrm>
          <a:prstGeom prst="rect">
            <a:avLst/>
          </a:prstGeom>
          <a:noFill/>
        </p:spPr>
        <p:txBody>
          <a:bodyPr wrap="square" rtlCol="0">
            <a:spAutoFit/>
          </a:bodyPr>
          <a:lstStyle/>
          <a:p>
            <a:r>
              <a:rPr lang="fr-BE" sz="7200" dirty="0" smtClean="0">
                <a:latin typeface="French Script MT" panose="03020402040607040605" pitchFamily="66" charset="0"/>
              </a:rPr>
              <a:t>Paolo </a:t>
            </a:r>
            <a:r>
              <a:rPr lang="fr-BE" sz="7200" dirty="0" err="1" smtClean="0">
                <a:latin typeface="French Script MT" panose="03020402040607040605" pitchFamily="66" charset="0"/>
              </a:rPr>
              <a:t>Gizzarelli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5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106321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25 novembre 1918</a:t>
            </a:r>
          </a:p>
          <a:p>
            <a:pPr algn="ctr"/>
            <a:r>
              <a:rPr lang="fr-BE" dirty="0" smtClean="0"/>
              <a:t>Exhumé d’Aubange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75424" y="1036864"/>
            <a:ext cx="3582869" cy="1200329"/>
          </a:xfrm>
          <a:prstGeom prst="rect">
            <a:avLst/>
          </a:prstGeom>
          <a:noFill/>
        </p:spPr>
        <p:txBody>
          <a:bodyPr wrap="square" rtlCol="0">
            <a:spAutoFit/>
          </a:bodyPr>
          <a:lstStyle/>
          <a:p>
            <a:r>
              <a:rPr lang="fr-BE" sz="7200" dirty="0" err="1" smtClean="0">
                <a:latin typeface="French Script MT" panose="03020402040607040605" pitchFamily="66" charset="0"/>
              </a:rPr>
              <a:t>Terzilio</a:t>
            </a:r>
            <a:r>
              <a:rPr lang="fr-BE" sz="7200" dirty="0" smtClean="0">
                <a:latin typeface="French Script MT" panose="03020402040607040605" pitchFamily="66" charset="0"/>
              </a:rPr>
              <a:t> Gori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65374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16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72140" y="1039585"/>
            <a:ext cx="3389437"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Illardi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60667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6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48100" y="1036864"/>
            <a:ext cx="4837517" cy="1200329"/>
          </a:xfrm>
          <a:prstGeom prst="rect">
            <a:avLst/>
          </a:prstGeom>
          <a:noFill/>
        </p:spPr>
        <p:txBody>
          <a:bodyPr wrap="square" rtlCol="0">
            <a:spAutoFit/>
          </a:bodyPr>
          <a:lstStyle/>
          <a:p>
            <a:r>
              <a:rPr lang="fr-BE" sz="7200" dirty="0" smtClean="0">
                <a:latin typeface="French Script MT" panose="03020402040607040605" pitchFamily="66" charset="0"/>
              </a:rPr>
              <a:t>Giovanni </a:t>
            </a:r>
            <a:r>
              <a:rPr lang="fr-BE" sz="7200" dirty="0" err="1" smtClean="0">
                <a:latin typeface="French Script MT" panose="03020402040607040605" pitchFamily="66" charset="0"/>
              </a:rPr>
              <a:t>Imovilli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30525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374</a:t>
            </a:fld>
            <a:endParaRPr lang="fr-BE" dirty="0"/>
          </a:p>
        </p:txBody>
      </p:sp>
      <p:sp>
        <p:nvSpPr>
          <p:cNvPr id="5" name="ZoneTexte 4"/>
          <p:cNvSpPr txBox="1"/>
          <p:nvPr/>
        </p:nvSpPr>
        <p:spPr>
          <a:xfrm>
            <a:off x="1566939" y="1038819"/>
            <a:ext cx="3599841"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Inglina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29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748490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375</a:t>
            </a:fld>
            <a:endParaRPr lang="fr-BE" dirty="0"/>
          </a:p>
        </p:txBody>
      </p:sp>
      <p:sp>
        <p:nvSpPr>
          <p:cNvPr id="5" name="ZoneTexte 4"/>
          <p:cNvSpPr txBox="1"/>
          <p:nvPr/>
        </p:nvSpPr>
        <p:spPr>
          <a:xfrm>
            <a:off x="1566939" y="1038819"/>
            <a:ext cx="3599841" cy="1200329"/>
          </a:xfrm>
          <a:prstGeom prst="rect">
            <a:avLst/>
          </a:prstGeom>
          <a:noFill/>
        </p:spPr>
        <p:txBody>
          <a:bodyPr wrap="square" rtlCol="0">
            <a:spAutoFit/>
          </a:bodyPr>
          <a:lstStyle/>
          <a:p>
            <a:r>
              <a:rPr lang="fr-BE" sz="7200" dirty="0" smtClean="0">
                <a:latin typeface="French Script MT" panose="03020402040607040605" pitchFamily="66" charset="0"/>
              </a:rPr>
              <a:t>Emilio Irma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10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644171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41895" y="1036864"/>
            <a:ext cx="5049928"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Kahana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04220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27 mars 1917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a:t>
            </a:r>
            <a:r>
              <a:rPr lang="fr-BE" dirty="0"/>
              <a:t>4</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13335" y="1039585"/>
            <a:ext cx="4307048" cy="1200329"/>
          </a:xfrm>
          <a:prstGeom prst="rect">
            <a:avLst/>
          </a:prstGeom>
          <a:noFill/>
        </p:spPr>
        <p:txBody>
          <a:bodyPr wrap="square" rtlCol="0">
            <a:spAutoFit/>
          </a:bodyPr>
          <a:lstStyle/>
          <a:p>
            <a:r>
              <a:rPr lang="fr-BE" sz="7200" dirty="0" smtClean="0">
                <a:latin typeface="French Script MT" panose="03020402040607040605" pitchFamily="66" charset="0"/>
              </a:rPr>
              <a:t>Iwan </a:t>
            </a:r>
            <a:r>
              <a:rPr lang="fr-BE" sz="7200" dirty="0" err="1" smtClean="0">
                <a:latin typeface="French Script MT" panose="03020402040607040605" pitchFamily="66" charset="0"/>
              </a:rPr>
              <a:t>Kusneew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02887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24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87634" y="1036864"/>
            <a:ext cx="4958449" cy="1200329"/>
          </a:xfrm>
          <a:prstGeom prst="rect">
            <a:avLst/>
          </a:prstGeom>
          <a:noFill/>
        </p:spPr>
        <p:txBody>
          <a:bodyPr wrap="square" rtlCol="0">
            <a:spAutoFit/>
          </a:bodyPr>
          <a:lstStyle/>
          <a:p>
            <a:r>
              <a:rPr lang="fr-BE" sz="7200" dirty="0" smtClean="0">
                <a:latin typeface="French Script MT" panose="03020402040607040605" pitchFamily="66" charset="0"/>
              </a:rPr>
              <a:t>Auguste </a:t>
            </a:r>
            <a:r>
              <a:rPr lang="fr-BE" sz="7200" dirty="0" err="1" smtClean="0">
                <a:latin typeface="French Script MT" panose="03020402040607040605" pitchFamily="66" charset="0"/>
              </a:rPr>
              <a:t>Landenzi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71595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87634" y="1036864"/>
            <a:ext cx="4958449" cy="1200329"/>
          </a:xfrm>
          <a:prstGeom prst="rect">
            <a:avLst/>
          </a:prstGeom>
          <a:noFill/>
        </p:spPr>
        <p:txBody>
          <a:bodyPr wrap="square" rtlCol="0">
            <a:spAutoFit/>
          </a:bodyPr>
          <a:lstStyle/>
          <a:p>
            <a:r>
              <a:rPr lang="fr-BE" sz="7200" dirty="0" smtClean="0">
                <a:latin typeface="French Script MT" panose="03020402040607040605" pitchFamily="66" charset="0"/>
              </a:rPr>
              <a:t>Giovanni </a:t>
            </a:r>
            <a:r>
              <a:rPr lang="fr-BE" sz="7200" dirty="0" err="1" smtClean="0">
                <a:latin typeface="French Script MT" panose="03020402040607040605" pitchFamily="66" charset="0"/>
              </a:rPr>
              <a:t>Lauterei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19409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42229" y="1092765"/>
            <a:ext cx="4250257" cy="1200329"/>
          </a:xfrm>
          <a:prstGeom prst="rect">
            <a:avLst/>
          </a:prstGeom>
          <a:noFill/>
        </p:spPr>
        <p:txBody>
          <a:bodyPr wrap="square" rtlCol="0">
            <a:spAutoFit/>
          </a:bodyPr>
          <a:lstStyle/>
          <a:p>
            <a:r>
              <a:rPr lang="fr-BE" sz="7200" dirty="0" smtClean="0">
                <a:latin typeface="French Script MT" panose="03020402040607040605" pitchFamily="66" charset="0"/>
              </a:rPr>
              <a:t>Filippo </a:t>
            </a:r>
            <a:r>
              <a:rPr lang="fr-BE" sz="7200" dirty="0" err="1" smtClean="0">
                <a:latin typeface="French Script MT" panose="03020402040607040605" pitchFamily="66" charset="0"/>
              </a:rPr>
              <a:t>Galieta</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588743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8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89873" y="1039585"/>
            <a:ext cx="3753972" cy="1200329"/>
          </a:xfrm>
          <a:prstGeom prst="rect">
            <a:avLst/>
          </a:prstGeom>
          <a:noFill/>
        </p:spPr>
        <p:txBody>
          <a:bodyPr wrap="square" rtlCol="0">
            <a:spAutoFit/>
          </a:bodyPr>
          <a:lstStyle/>
          <a:p>
            <a:r>
              <a:rPr lang="fr-BE" sz="7200" dirty="0" smtClean="0">
                <a:latin typeface="French Script MT" panose="03020402040607040605" pitchFamily="66" charset="0"/>
              </a:rPr>
              <a:t>Ange </a:t>
            </a:r>
            <a:r>
              <a:rPr lang="fr-BE" sz="7200" dirty="0" err="1" smtClean="0">
                <a:latin typeface="French Script MT" panose="03020402040607040605" pitchFamily="66" charset="0"/>
              </a:rPr>
              <a:t>Lenocci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56813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72276" y="1036864"/>
            <a:ext cx="3989166" cy="1200329"/>
          </a:xfrm>
          <a:prstGeom prst="rect">
            <a:avLst/>
          </a:prstGeom>
          <a:noFill/>
        </p:spPr>
        <p:txBody>
          <a:bodyPr wrap="square" rtlCol="0">
            <a:spAutoFit/>
          </a:bodyPr>
          <a:lstStyle/>
          <a:p>
            <a:r>
              <a:rPr lang="fr-BE" sz="7200" dirty="0" err="1" smtClean="0">
                <a:latin typeface="French Script MT" panose="03020402040607040605" pitchFamily="66" charset="0"/>
              </a:rPr>
              <a:t>Samuto</a:t>
            </a:r>
            <a:r>
              <a:rPr lang="fr-BE" sz="7200" dirty="0" smtClean="0">
                <a:latin typeface="French Script MT" panose="03020402040607040605" pitchFamily="66" charset="0"/>
              </a:rPr>
              <a:t> </a:t>
            </a:r>
            <a:r>
              <a:rPr lang="fr-BE" sz="7200" dirty="0" err="1" smtClean="0">
                <a:latin typeface="French Script MT" panose="03020402040607040605" pitchFamily="66" charset="0"/>
              </a:rPr>
              <a:t>Liani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9717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6</a:t>
            </a:r>
            <a:r>
              <a:rPr lang="fr-BE" dirty="0" smtClean="0"/>
              <a:t>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17392" y="1039585"/>
            <a:ext cx="4698934" cy="1200329"/>
          </a:xfrm>
          <a:prstGeom prst="rect">
            <a:avLst/>
          </a:prstGeom>
          <a:noFill/>
        </p:spPr>
        <p:txBody>
          <a:bodyPr wrap="square" rtlCol="0">
            <a:spAutoFit/>
          </a:bodyPr>
          <a:lstStyle/>
          <a:p>
            <a:r>
              <a:rPr lang="fr-BE" sz="7200" dirty="0" err="1" smtClean="0">
                <a:latin typeface="French Script MT" panose="03020402040607040605" pitchFamily="66" charset="0"/>
              </a:rPr>
              <a:t>Victoris</a:t>
            </a:r>
            <a:r>
              <a:rPr lang="fr-BE" sz="7200" dirty="0" smtClean="0">
                <a:latin typeface="French Script MT" panose="03020402040607040605" pitchFamily="66" charset="0"/>
              </a:rPr>
              <a:t> Luciano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61953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5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Mat 90410</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552167" y="1050471"/>
            <a:ext cx="5629383"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Maccagno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74300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29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90242" y="1036864"/>
            <a:ext cx="4553233"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Macli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5716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385</a:t>
            </a:fld>
            <a:endParaRPr lang="fr-BE" dirty="0"/>
          </a:p>
        </p:txBody>
      </p:sp>
      <p:sp>
        <p:nvSpPr>
          <p:cNvPr id="5" name="ZoneTexte 4"/>
          <p:cNvSpPr txBox="1"/>
          <p:nvPr/>
        </p:nvSpPr>
        <p:spPr>
          <a:xfrm>
            <a:off x="97352" y="1036864"/>
            <a:ext cx="6539016" cy="1200329"/>
          </a:xfrm>
          <a:prstGeom prst="rect">
            <a:avLst/>
          </a:prstGeom>
          <a:noFill/>
        </p:spPr>
        <p:txBody>
          <a:bodyPr wrap="square" rtlCol="0">
            <a:spAutoFit/>
          </a:bodyPr>
          <a:lstStyle/>
          <a:p>
            <a:r>
              <a:rPr lang="fr-BE" sz="7200" dirty="0" smtClean="0">
                <a:latin typeface="French Script MT" panose="03020402040607040605" pitchFamily="66" charset="0"/>
              </a:rPr>
              <a:t>Raphaël </a:t>
            </a:r>
            <a:r>
              <a:rPr lang="fr-BE" sz="7200" dirty="0" err="1" smtClean="0">
                <a:latin typeface="French Script MT" panose="03020402040607040605" pitchFamily="66" charset="0"/>
              </a:rPr>
              <a:t>Nannavecchio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12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859600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386</a:t>
            </a:fld>
            <a:endParaRPr lang="fr-BE" dirty="0"/>
          </a:p>
        </p:txBody>
      </p:sp>
      <p:sp>
        <p:nvSpPr>
          <p:cNvPr id="5" name="ZoneTexte 4"/>
          <p:cNvSpPr txBox="1"/>
          <p:nvPr/>
        </p:nvSpPr>
        <p:spPr>
          <a:xfrm>
            <a:off x="863301" y="1063312"/>
            <a:ext cx="5007117" cy="1200329"/>
          </a:xfrm>
          <a:prstGeom prst="rect">
            <a:avLst/>
          </a:prstGeom>
          <a:noFill/>
        </p:spPr>
        <p:txBody>
          <a:bodyPr wrap="square" rtlCol="0">
            <a:spAutoFit/>
          </a:bodyPr>
          <a:lstStyle/>
          <a:p>
            <a:r>
              <a:rPr lang="fr-BE" sz="7200" dirty="0" smtClean="0">
                <a:latin typeface="French Script MT" panose="03020402040607040605" pitchFamily="66" charset="0"/>
              </a:rPr>
              <a:t>Angelo </a:t>
            </a:r>
            <a:r>
              <a:rPr lang="fr-BE" sz="7200" dirty="0" err="1" smtClean="0">
                <a:latin typeface="French Script MT" panose="03020402040607040605" pitchFamily="66" charset="0"/>
              </a:rPr>
              <a:t>Marcolini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9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536631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30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39450" y="1036864"/>
            <a:ext cx="4860894" cy="1200329"/>
          </a:xfrm>
          <a:prstGeom prst="rect">
            <a:avLst/>
          </a:prstGeom>
          <a:noFill/>
        </p:spPr>
        <p:txBody>
          <a:bodyPr wrap="square" rtlCol="0">
            <a:spAutoFit/>
          </a:bodyPr>
          <a:lstStyle/>
          <a:p>
            <a:r>
              <a:rPr lang="fr-BE" sz="7200" dirty="0" err="1" smtClean="0">
                <a:latin typeface="French Script MT" panose="03020402040607040605" pitchFamily="66" charset="0"/>
              </a:rPr>
              <a:t>Délio</a:t>
            </a:r>
            <a:r>
              <a:rPr lang="fr-BE" sz="7200" dirty="0" smtClean="0">
                <a:latin typeface="French Script MT" panose="03020402040607040605" pitchFamily="66" charset="0"/>
              </a:rPr>
              <a:t> </a:t>
            </a:r>
            <a:r>
              <a:rPr lang="fr-BE" sz="7200" dirty="0" err="1" smtClean="0">
                <a:latin typeface="French Script MT" panose="03020402040607040605" pitchFamily="66" charset="0"/>
              </a:rPr>
              <a:t>Marmiroli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64019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15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68406" y="1036864"/>
            <a:ext cx="4796906" cy="1200329"/>
          </a:xfrm>
          <a:prstGeom prst="rect">
            <a:avLst/>
          </a:prstGeom>
          <a:noFill/>
        </p:spPr>
        <p:txBody>
          <a:bodyPr wrap="square" rtlCol="0">
            <a:spAutoFit/>
          </a:bodyPr>
          <a:lstStyle/>
          <a:p>
            <a:r>
              <a:rPr lang="fr-BE" sz="7200" dirty="0" err="1" smtClean="0">
                <a:latin typeface="French Script MT" panose="03020402040607040605" pitchFamily="66" charset="0"/>
              </a:rPr>
              <a:t>Paulino</a:t>
            </a:r>
            <a:r>
              <a:rPr lang="fr-BE" sz="7200" dirty="0" smtClean="0">
                <a:latin typeface="French Script MT" panose="03020402040607040605" pitchFamily="66" charset="0"/>
              </a:rPr>
              <a:t> Martini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9172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1891 – 27 ans</a:t>
            </a:r>
          </a:p>
          <a:p>
            <a:pPr algn="ctr"/>
            <a:r>
              <a:rPr lang="fr-BE" dirty="0" smtClean="0"/>
              <a:t>Décédé le 11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19420" y="1036864"/>
            <a:ext cx="4894877" cy="1200329"/>
          </a:xfrm>
          <a:prstGeom prst="rect">
            <a:avLst/>
          </a:prstGeom>
          <a:noFill/>
        </p:spPr>
        <p:txBody>
          <a:bodyPr wrap="square" rtlCol="0">
            <a:spAutoFit/>
          </a:bodyPr>
          <a:lstStyle/>
          <a:p>
            <a:r>
              <a:rPr lang="fr-BE" sz="7200" dirty="0" smtClean="0">
                <a:latin typeface="French Script MT" panose="03020402040607040605" pitchFamily="66" charset="0"/>
              </a:rPr>
              <a:t>Pasquier Matera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3660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07487" y="1092765"/>
            <a:ext cx="4021657" cy="1200329"/>
          </a:xfrm>
          <a:prstGeom prst="rect">
            <a:avLst/>
          </a:prstGeom>
          <a:noFill/>
        </p:spPr>
        <p:txBody>
          <a:bodyPr wrap="square" rtlCol="0">
            <a:spAutoFit/>
          </a:bodyPr>
          <a:lstStyle/>
          <a:p>
            <a:r>
              <a:rPr lang="fr-BE" sz="7200" dirty="0" err="1" smtClean="0">
                <a:latin typeface="French Script MT" panose="03020402040607040605" pitchFamily="66" charset="0"/>
              </a:rPr>
              <a:t>Fébis</a:t>
            </a:r>
            <a:r>
              <a:rPr lang="fr-BE" sz="7200" dirty="0" smtClean="0">
                <a:latin typeface="French Script MT" panose="03020402040607040605" pitchFamily="66" charset="0"/>
              </a:rPr>
              <a:t> </a:t>
            </a:r>
            <a:r>
              <a:rPr lang="fr-BE" sz="7200" dirty="0" err="1" smtClean="0">
                <a:latin typeface="French Script MT" panose="03020402040607040605" pitchFamily="66" charset="0"/>
              </a:rPr>
              <a:t>Gennaro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578458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21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03112" y="1036864"/>
            <a:ext cx="4327494" cy="1200329"/>
          </a:xfrm>
          <a:prstGeom prst="rect">
            <a:avLst/>
          </a:prstGeom>
          <a:noFill/>
        </p:spPr>
        <p:txBody>
          <a:bodyPr wrap="square" rtlCol="0">
            <a:spAutoFit/>
          </a:bodyPr>
          <a:lstStyle/>
          <a:p>
            <a:r>
              <a:rPr lang="fr-BE" sz="7200" dirty="0" smtClean="0">
                <a:latin typeface="French Script MT" panose="03020402040607040605" pitchFamily="66" charset="0"/>
              </a:rPr>
              <a:t>Pasqual </a:t>
            </a:r>
            <a:r>
              <a:rPr lang="fr-BE" sz="7200" dirty="0" err="1" smtClean="0">
                <a:latin typeface="French Script MT" panose="03020402040607040605" pitchFamily="66" charset="0"/>
              </a:rPr>
              <a:t>Mega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93200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11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08370" y="1036864"/>
            <a:ext cx="5316978" cy="1200329"/>
          </a:xfrm>
          <a:prstGeom prst="rect">
            <a:avLst/>
          </a:prstGeom>
          <a:noFill/>
        </p:spPr>
        <p:txBody>
          <a:bodyPr wrap="square" rtlCol="0">
            <a:spAutoFit/>
          </a:bodyPr>
          <a:lstStyle/>
          <a:p>
            <a:r>
              <a:rPr lang="fr-BE" sz="7200" dirty="0" err="1" smtClean="0">
                <a:latin typeface="French Script MT" panose="03020402040607040605" pitchFamily="66" charset="0"/>
              </a:rPr>
              <a:t>Amelazi</a:t>
            </a:r>
            <a:r>
              <a:rPr lang="fr-BE" sz="7200" dirty="0" smtClean="0">
                <a:latin typeface="French Script MT" panose="03020402040607040605" pitchFamily="66" charset="0"/>
              </a:rPr>
              <a:t> </a:t>
            </a:r>
            <a:r>
              <a:rPr lang="fr-BE" sz="7200" dirty="0" err="1" smtClean="0">
                <a:latin typeface="French Script MT" panose="03020402040607040605" pitchFamily="66" charset="0"/>
              </a:rPr>
              <a:t>Meinardy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99745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392</a:t>
            </a:fld>
            <a:endParaRPr lang="fr-BE" dirty="0"/>
          </a:p>
        </p:txBody>
      </p:sp>
      <p:sp>
        <p:nvSpPr>
          <p:cNvPr id="5" name="ZoneTexte 4"/>
          <p:cNvSpPr txBox="1"/>
          <p:nvPr/>
        </p:nvSpPr>
        <p:spPr>
          <a:xfrm>
            <a:off x="892940" y="1036864"/>
            <a:ext cx="4947840" cy="1200329"/>
          </a:xfrm>
          <a:prstGeom prst="rect">
            <a:avLst/>
          </a:prstGeom>
          <a:noFill/>
        </p:spPr>
        <p:txBody>
          <a:bodyPr wrap="square" rtlCol="0">
            <a:spAutoFit/>
          </a:bodyPr>
          <a:lstStyle/>
          <a:p>
            <a:r>
              <a:rPr lang="fr-BE" sz="7200" dirty="0" err="1" smtClean="0">
                <a:latin typeface="French Script MT" panose="03020402040607040605" pitchFamily="66" charset="0"/>
              </a:rPr>
              <a:t>Giovani</a:t>
            </a:r>
            <a:r>
              <a:rPr lang="fr-BE" sz="7200" dirty="0" smtClean="0">
                <a:latin typeface="French Script MT" panose="03020402040607040605" pitchFamily="66" charset="0"/>
              </a:rPr>
              <a:t> </a:t>
            </a:r>
            <a:r>
              <a:rPr lang="fr-BE" sz="7200" dirty="0" err="1" smtClean="0">
                <a:latin typeface="French Script MT" panose="03020402040607040605" pitchFamily="66" charset="0"/>
              </a:rPr>
              <a:t>Meligeni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24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332103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393</a:t>
            </a:fld>
            <a:endParaRPr lang="fr-BE" dirty="0"/>
          </a:p>
        </p:txBody>
      </p:sp>
      <p:sp>
        <p:nvSpPr>
          <p:cNvPr id="5" name="ZoneTexte 4"/>
          <p:cNvSpPr txBox="1"/>
          <p:nvPr/>
        </p:nvSpPr>
        <p:spPr>
          <a:xfrm>
            <a:off x="727230" y="1036864"/>
            <a:ext cx="5279260" cy="1200329"/>
          </a:xfrm>
          <a:prstGeom prst="rect">
            <a:avLst/>
          </a:prstGeom>
          <a:noFill/>
        </p:spPr>
        <p:txBody>
          <a:bodyPr wrap="square" rtlCol="0">
            <a:spAutoFit/>
          </a:bodyPr>
          <a:lstStyle/>
          <a:p>
            <a:r>
              <a:rPr lang="fr-BE" sz="7200" dirty="0" smtClean="0">
                <a:latin typeface="French Script MT" panose="03020402040607040605" pitchFamily="66" charset="0"/>
              </a:rPr>
              <a:t>Giovanni </a:t>
            </a:r>
            <a:r>
              <a:rPr lang="fr-BE" sz="7200" dirty="0" err="1" smtClean="0">
                <a:latin typeface="French Script MT" panose="03020402040607040605" pitchFamily="66" charset="0"/>
              </a:rPr>
              <a:t>Mercurio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17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44934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394</a:t>
            </a:fld>
            <a:endParaRPr lang="fr-BE" dirty="0"/>
          </a:p>
        </p:txBody>
      </p:sp>
      <p:sp>
        <p:nvSpPr>
          <p:cNvPr id="5" name="ZoneTexte 4"/>
          <p:cNvSpPr txBox="1"/>
          <p:nvPr/>
        </p:nvSpPr>
        <p:spPr>
          <a:xfrm>
            <a:off x="316651" y="1036864"/>
            <a:ext cx="6117460" cy="1200329"/>
          </a:xfrm>
          <a:prstGeom prst="rect">
            <a:avLst/>
          </a:prstGeom>
          <a:noFill/>
        </p:spPr>
        <p:txBody>
          <a:bodyPr wrap="square" rtlCol="0">
            <a:spAutoFit/>
          </a:bodyPr>
          <a:lstStyle/>
          <a:p>
            <a:r>
              <a:rPr lang="fr-BE" sz="7200" dirty="0" smtClean="0">
                <a:latin typeface="French Script MT" panose="03020402040607040605" pitchFamily="66" charset="0"/>
              </a:rPr>
              <a:t>Salvatore </a:t>
            </a:r>
            <a:r>
              <a:rPr lang="fr-BE" sz="7200" dirty="0" err="1" smtClean="0">
                <a:latin typeface="French Script MT" panose="03020402040607040605" pitchFamily="66" charset="0"/>
              </a:rPr>
              <a:t>Monfredoni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4261241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395</a:t>
            </a:fld>
            <a:endParaRPr lang="fr-BE" dirty="0"/>
          </a:p>
        </p:txBody>
      </p:sp>
      <p:sp>
        <p:nvSpPr>
          <p:cNvPr id="5" name="ZoneTexte 4"/>
          <p:cNvSpPr txBox="1"/>
          <p:nvPr/>
        </p:nvSpPr>
        <p:spPr>
          <a:xfrm>
            <a:off x="1524249" y="1036864"/>
            <a:ext cx="3385146" cy="1200329"/>
          </a:xfrm>
          <a:prstGeom prst="rect">
            <a:avLst/>
          </a:prstGeom>
          <a:noFill/>
        </p:spPr>
        <p:txBody>
          <a:bodyPr wrap="square" rtlCol="0">
            <a:spAutoFit/>
          </a:bodyPr>
          <a:lstStyle/>
          <a:p>
            <a:r>
              <a:rPr lang="fr-BE" sz="7200" dirty="0" smtClean="0">
                <a:latin typeface="French Script MT" panose="03020402040607040605" pitchFamily="66" charset="0"/>
              </a:rPr>
              <a:t>Mr Monti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10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635424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396</a:t>
            </a:fld>
            <a:endParaRPr lang="fr-BE" dirty="0"/>
          </a:p>
        </p:txBody>
      </p:sp>
      <p:sp>
        <p:nvSpPr>
          <p:cNvPr id="5" name="ZoneTexte 4"/>
          <p:cNvSpPr txBox="1"/>
          <p:nvPr/>
        </p:nvSpPr>
        <p:spPr>
          <a:xfrm>
            <a:off x="1178955" y="1036864"/>
            <a:ext cx="4375809" cy="1200329"/>
          </a:xfrm>
          <a:prstGeom prst="rect">
            <a:avLst/>
          </a:prstGeom>
          <a:noFill/>
        </p:spPr>
        <p:txBody>
          <a:bodyPr wrap="square" rtlCol="0">
            <a:spAutoFit/>
          </a:bodyPr>
          <a:lstStyle/>
          <a:p>
            <a:r>
              <a:rPr lang="fr-BE" sz="7200" dirty="0" err="1" smtClean="0">
                <a:latin typeface="French Script MT" panose="03020402040607040605" pitchFamily="66" charset="0"/>
              </a:rPr>
              <a:t>Rafaelo</a:t>
            </a:r>
            <a:r>
              <a:rPr lang="fr-BE" sz="7200" dirty="0" smtClean="0">
                <a:latin typeface="French Script MT" panose="03020402040607040605" pitchFamily="66" charset="0"/>
              </a:rPr>
              <a:t> Moro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093418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397</a:t>
            </a:fld>
            <a:endParaRPr lang="fr-BE" dirty="0"/>
          </a:p>
        </p:txBody>
      </p:sp>
      <p:sp>
        <p:nvSpPr>
          <p:cNvPr id="5" name="ZoneTexte 4"/>
          <p:cNvSpPr txBox="1"/>
          <p:nvPr/>
        </p:nvSpPr>
        <p:spPr>
          <a:xfrm>
            <a:off x="710901" y="1036864"/>
            <a:ext cx="5311917" cy="1200329"/>
          </a:xfrm>
          <a:prstGeom prst="rect">
            <a:avLst/>
          </a:prstGeom>
          <a:noFill/>
        </p:spPr>
        <p:txBody>
          <a:bodyPr wrap="square" rtlCol="0">
            <a:spAutoFit/>
          </a:bodyPr>
          <a:lstStyle/>
          <a:p>
            <a:r>
              <a:rPr lang="fr-BE" sz="7200" dirty="0" smtClean="0">
                <a:latin typeface="French Script MT" panose="03020402040607040605" pitchFamily="66" charset="0"/>
              </a:rPr>
              <a:t>Gabriele </a:t>
            </a:r>
            <a:r>
              <a:rPr lang="fr-BE" sz="7200" dirty="0" err="1" smtClean="0">
                <a:latin typeface="French Script MT" panose="03020402040607040605" pitchFamily="66" charset="0"/>
              </a:rPr>
              <a:t>Nazareno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1897 – 21 ans</a:t>
            </a:r>
          </a:p>
          <a:p>
            <a:pPr algn="ctr"/>
            <a:r>
              <a:rPr lang="fr-BE" dirty="0" smtClean="0"/>
              <a:t>Décédé le 27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71283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398</a:t>
            </a:fld>
            <a:endParaRPr lang="fr-BE" dirty="0"/>
          </a:p>
        </p:txBody>
      </p:sp>
      <p:sp>
        <p:nvSpPr>
          <p:cNvPr id="5" name="ZoneTexte 4"/>
          <p:cNvSpPr txBox="1"/>
          <p:nvPr/>
        </p:nvSpPr>
        <p:spPr>
          <a:xfrm>
            <a:off x="1401507" y="1036864"/>
            <a:ext cx="3930705" cy="1200329"/>
          </a:xfrm>
          <a:prstGeom prst="rect">
            <a:avLst/>
          </a:prstGeom>
          <a:noFill/>
        </p:spPr>
        <p:txBody>
          <a:bodyPr wrap="square" rtlCol="0">
            <a:spAutoFit/>
          </a:bodyPr>
          <a:lstStyle/>
          <a:p>
            <a:r>
              <a:rPr lang="fr-BE" sz="7200" dirty="0" smtClean="0">
                <a:latin typeface="French Script MT" panose="03020402040607040605" pitchFamily="66" charset="0"/>
              </a:rPr>
              <a:t>Pietro Negro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17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386357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399</a:t>
            </a:fld>
            <a:endParaRPr lang="fr-BE" dirty="0"/>
          </a:p>
        </p:txBody>
      </p:sp>
      <p:sp>
        <p:nvSpPr>
          <p:cNvPr id="5" name="ZoneTexte 4"/>
          <p:cNvSpPr txBox="1"/>
          <p:nvPr/>
        </p:nvSpPr>
        <p:spPr>
          <a:xfrm>
            <a:off x="1252169" y="1052426"/>
            <a:ext cx="4212460"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Nembroti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28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678293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a:t>
            </a:fld>
            <a:endParaRPr lang="fr-BE" dirty="0"/>
          </a:p>
        </p:txBody>
      </p:sp>
      <p:sp>
        <p:nvSpPr>
          <p:cNvPr id="7" name="Titre 1"/>
          <p:cNvSpPr>
            <a:spLocks noGrp="1"/>
          </p:cNvSpPr>
          <p:nvPr>
            <p:ph type="title"/>
          </p:nvPr>
        </p:nvSpPr>
        <p:spPr>
          <a:xfrm rot="16200000">
            <a:off x="-1649622" y="3205842"/>
            <a:ext cx="5303521" cy="842554"/>
          </a:xfrm>
        </p:spPr>
        <p:txBody>
          <a:bodyPr/>
          <a:lstStyle/>
          <a:p>
            <a:pPr algn="ctr"/>
            <a:r>
              <a:rPr lang="fr-BE" dirty="0" smtClean="0">
                <a:latin typeface="Blackadder ITC" panose="04020505051007020D02" pitchFamily="82" charset="0"/>
              </a:rPr>
              <a:t>Plan général de la pelouse</a:t>
            </a:r>
            <a:endParaRPr lang="fr-BE" dirty="0">
              <a:latin typeface="Blackadder ITC" panose="04020505051007020D02" pitchFamily="82" charset="0"/>
            </a:endParaRPr>
          </a:p>
        </p:txBody>
      </p:sp>
      <p:pic>
        <p:nvPicPr>
          <p:cNvPr id="2" name="Image 1"/>
          <p:cNvPicPr>
            <a:picLocks noChangeAspect="1"/>
          </p:cNvPicPr>
          <p:nvPr/>
        </p:nvPicPr>
        <p:blipFill>
          <a:blip r:embed="rId2"/>
          <a:stretch>
            <a:fillRect/>
          </a:stretch>
        </p:blipFill>
        <p:spPr>
          <a:xfrm rot="16200000">
            <a:off x="3260669" y="-984090"/>
            <a:ext cx="6215742" cy="9054778"/>
          </a:xfrm>
          <a:prstGeom prst="rect">
            <a:avLst/>
          </a:prstGeom>
        </p:spPr>
      </p:pic>
    </p:spTree>
    <p:extLst>
      <p:ext uri="{BB962C8B-B14F-4D97-AF65-F5344CB8AC3E}">
        <p14:creationId xmlns:p14="http://schemas.microsoft.com/office/powerpoint/2010/main" val="835089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66517" y="1096111"/>
            <a:ext cx="4200684" cy="1200329"/>
          </a:xfrm>
          <a:prstGeom prst="rect">
            <a:avLst/>
          </a:prstGeom>
          <a:noFill/>
        </p:spPr>
        <p:txBody>
          <a:bodyPr wrap="square" rtlCol="0">
            <a:spAutoFit/>
          </a:bodyPr>
          <a:lstStyle/>
          <a:p>
            <a:r>
              <a:rPr lang="fr-BE" sz="7200" dirty="0" err="1" smtClean="0">
                <a:latin typeface="French Script MT" panose="03020402040607040605" pitchFamily="66" charset="0"/>
              </a:rPr>
              <a:t>Giovani</a:t>
            </a:r>
            <a:r>
              <a:rPr lang="fr-BE" sz="7200" dirty="0" smtClean="0">
                <a:latin typeface="French Script MT" panose="03020402040607040605" pitchFamily="66" charset="0"/>
              </a:rPr>
              <a:t> </a:t>
            </a:r>
            <a:r>
              <a:rPr lang="fr-BE" sz="7200" dirty="0" err="1" smtClean="0">
                <a:latin typeface="French Script MT" panose="03020402040607040605" pitchFamily="66" charset="0"/>
              </a:rPr>
              <a:t>Gerlati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4468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400</a:t>
            </a:fld>
            <a:endParaRPr lang="fr-BE" dirty="0"/>
          </a:p>
        </p:txBody>
      </p:sp>
      <p:sp>
        <p:nvSpPr>
          <p:cNvPr id="5" name="ZoneTexte 4"/>
          <p:cNvSpPr txBox="1"/>
          <p:nvPr/>
        </p:nvSpPr>
        <p:spPr>
          <a:xfrm>
            <a:off x="945627" y="1028699"/>
            <a:ext cx="4854717" cy="1200329"/>
          </a:xfrm>
          <a:prstGeom prst="rect">
            <a:avLst/>
          </a:prstGeom>
          <a:noFill/>
        </p:spPr>
        <p:txBody>
          <a:bodyPr wrap="square" rtlCol="0">
            <a:spAutoFit/>
          </a:bodyPr>
          <a:lstStyle/>
          <a:p>
            <a:r>
              <a:rPr lang="fr-BE" sz="7200" dirty="0" err="1" smtClean="0">
                <a:latin typeface="French Script MT" panose="03020402040607040605" pitchFamily="66" charset="0"/>
              </a:rPr>
              <a:t>Lodovigo</a:t>
            </a:r>
            <a:r>
              <a:rPr lang="fr-BE" sz="7200" dirty="0" smtClean="0">
                <a:latin typeface="French Script MT" panose="03020402040607040605" pitchFamily="66" charset="0"/>
              </a:rPr>
              <a:t> </a:t>
            </a:r>
            <a:r>
              <a:rPr lang="fr-BE" sz="7200" dirty="0" err="1" smtClean="0">
                <a:latin typeface="French Script MT" panose="03020402040607040605" pitchFamily="66" charset="0"/>
              </a:rPr>
              <a:t>Pedretti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21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0406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15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Mat 36623</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91643" y="1036864"/>
            <a:ext cx="4750431"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Peirano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74503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25 novembre 1978</a:t>
            </a:r>
          </a:p>
          <a:p>
            <a:pPr algn="ctr"/>
            <a:r>
              <a:rPr lang="fr-BE" dirty="0" smtClean="0"/>
              <a:t>Exhumé d’Aubange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92266" y="1036864"/>
            <a:ext cx="4549186" cy="1200329"/>
          </a:xfrm>
          <a:prstGeom prst="rect">
            <a:avLst/>
          </a:prstGeom>
          <a:noFill/>
        </p:spPr>
        <p:txBody>
          <a:bodyPr wrap="square" rtlCol="0">
            <a:spAutoFit/>
          </a:bodyPr>
          <a:lstStyle/>
          <a:p>
            <a:r>
              <a:rPr lang="fr-BE" sz="7200" dirty="0" smtClean="0">
                <a:latin typeface="French Script MT" panose="03020402040607040605" pitchFamily="66" charset="0"/>
              </a:rPr>
              <a:t>Annibal </a:t>
            </a:r>
            <a:r>
              <a:rPr lang="fr-BE" sz="7200" dirty="0" err="1" smtClean="0">
                <a:latin typeface="French Script MT" panose="03020402040607040605" pitchFamily="66" charset="0"/>
              </a:rPr>
              <a:t>Petinari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37635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juillet 1978</a:t>
            </a:r>
          </a:p>
          <a:p>
            <a:pPr algn="ctr"/>
            <a:r>
              <a:rPr lang="fr-BE" dirty="0" smtClean="0"/>
              <a:t>Inhumé le ?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37135" y="1036864"/>
            <a:ext cx="4459448" cy="1200329"/>
          </a:xfrm>
          <a:prstGeom prst="rect">
            <a:avLst/>
          </a:prstGeom>
          <a:noFill/>
        </p:spPr>
        <p:txBody>
          <a:bodyPr wrap="square" rtlCol="0">
            <a:spAutoFit/>
          </a:bodyPr>
          <a:lstStyle/>
          <a:p>
            <a:r>
              <a:rPr lang="fr-BE" sz="7200" dirty="0" smtClean="0">
                <a:latin typeface="French Script MT" panose="03020402040607040605" pitchFamily="66" charset="0"/>
              </a:rPr>
              <a:t>Hugo </a:t>
            </a:r>
            <a:r>
              <a:rPr lang="fr-BE" sz="7200" dirty="0" err="1" smtClean="0">
                <a:latin typeface="French Script MT" panose="03020402040607040605" pitchFamily="66" charset="0"/>
              </a:rPr>
              <a:t>Pinnardo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971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28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Mat 36623</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69852" y="1036864"/>
            <a:ext cx="3994014" cy="1200329"/>
          </a:xfrm>
          <a:prstGeom prst="rect">
            <a:avLst/>
          </a:prstGeom>
          <a:noFill/>
        </p:spPr>
        <p:txBody>
          <a:bodyPr wrap="square" rtlCol="0">
            <a:spAutoFit/>
          </a:bodyPr>
          <a:lstStyle/>
          <a:p>
            <a:r>
              <a:rPr lang="fr-BE" sz="7200" dirty="0" smtClean="0">
                <a:latin typeface="French Script MT" panose="03020402040607040605" pitchFamily="66" charset="0"/>
              </a:rPr>
              <a:t>Adriano </a:t>
            </a:r>
            <a:r>
              <a:rPr lang="fr-BE" sz="7200" dirty="0" err="1" smtClean="0">
                <a:latin typeface="French Script MT" panose="03020402040607040605" pitchFamily="66" charset="0"/>
              </a:rPr>
              <a:t>Pirini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38205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a:t>
            </a:r>
            <a:r>
              <a:rPr lang="fr-BE" dirty="0"/>
              <a:t>7</a:t>
            </a:r>
            <a:r>
              <a:rPr lang="fr-BE" dirty="0" smtClean="0"/>
              <a:t>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69852" y="1036864"/>
            <a:ext cx="3994014" cy="1200329"/>
          </a:xfrm>
          <a:prstGeom prst="rect">
            <a:avLst/>
          </a:prstGeom>
          <a:noFill/>
        </p:spPr>
        <p:txBody>
          <a:bodyPr wrap="square" rtlCol="0">
            <a:spAutoFit/>
          </a:bodyPr>
          <a:lstStyle/>
          <a:p>
            <a:r>
              <a:rPr lang="fr-BE" sz="7200" dirty="0" smtClean="0">
                <a:latin typeface="French Script MT" panose="03020402040607040605" pitchFamily="66" charset="0"/>
              </a:rPr>
              <a:t>Vittorio Polin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7568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30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79635" y="1036864"/>
            <a:ext cx="4374447" cy="1200329"/>
          </a:xfrm>
          <a:prstGeom prst="rect">
            <a:avLst/>
          </a:prstGeom>
          <a:noFill/>
        </p:spPr>
        <p:txBody>
          <a:bodyPr wrap="square" rtlCol="0">
            <a:spAutoFit/>
          </a:bodyPr>
          <a:lstStyle/>
          <a:p>
            <a:r>
              <a:rPr lang="fr-BE" sz="7200" dirty="0" smtClean="0">
                <a:latin typeface="French Script MT" panose="03020402040607040605" pitchFamily="66" charset="0"/>
              </a:rPr>
              <a:t>Angelo </a:t>
            </a:r>
            <a:r>
              <a:rPr lang="fr-BE" sz="7200" dirty="0" err="1" smtClean="0">
                <a:latin typeface="French Script MT" panose="03020402040607040605" pitchFamily="66" charset="0"/>
              </a:rPr>
              <a:t>Preziosi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317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352037" y="1036864"/>
            <a:ext cx="6029643" cy="1200329"/>
          </a:xfrm>
          <a:prstGeom prst="rect">
            <a:avLst/>
          </a:prstGeom>
          <a:noFill/>
        </p:spPr>
        <p:txBody>
          <a:bodyPr wrap="square" rtlCol="0">
            <a:spAutoFit/>
          </a:bodyPr>
          <a:lstStyle/>
          <a:p>
            <a:r>
              <a:rPr lang="fr-BE" sz="7200" dirty="0" smtClean="0">
                <a:latin typeface="French Script MT" panose="03020402040607040605" pitchFamily="66" charset="0"/>
              </a:rPr>
              <a:t>Domenico </a:t>
            </a:r>
            <a:r>
              <a:rPr lang="fr-BE" sz="7200" dirty="0" err="1" smtClean="0">
                <a:latin typeface="French Script MT" panose="03020402040607040605" pitchFamily="66" charset="0"/>
              </a:rPr>
              <a:t>Resistliano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08203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12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80029" y="1039585"/>
            <a:ext cx="3573659"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Revelio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03000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23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762017" y="1036864"/>
            <a:ext cx="3209684"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Rissi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02561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96602" y="1096111"/>
            <a:ext cx="4043428" cy="1200329"/>
          </a:xfrm>
          <a:prstGeom prst="rect">
            <a:avLst/>
          </a:prstGeom>
          <a:noFill/>
        </p:spPr>
        <p:txBody>
          <a:bodyPr wrap="square" rtlCol="0">
            <a:spAutoFit/>
          </a:bodyPr>
          <a:lstStyle/>
          <a:p>
            <a:r>
              <a:rPr lang="fr-BE" sz="7200" dirty="0" smtClean="0">
                <a:latin typeface="French Script MT" panose="03020402040607040605" pitchFamily="66" charset="0"/>
              </a:rPr>
              <a:t>Luigi </a:t>
            </a:r>
            <a:r>
              <a:rPr lang="fr-BE" sz="7200" dirty="0" err="1" smtClean="0">
                <a:latin typeface="French Script MT" panose="03020402040607040605" pitchFamily="66" charset="0"/>
              </a:rPr>
              <a:t>Giardini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821637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71359" y="1039585"/>
            <a:ext cx="4181583" cy="1200329"/>
          </a:xfrm>
          <a:prstGeom prst="rect">
            <a:avLst/>
          </a:prstGeom>
          <a:noFill/>
        </p:spPr>
        <p:txBody>
          <a:bodyPr wrap="square" rtlCol="0">
            <a:spAutoFit/>
          </a:bodyPr>
          <a:lstStyle/>
          <a:p>
            <a:r>
              <a:rPr lang="fr-BE" sz="7200" dirty="0" smtClean="0">
                <a:latin typeface="French Script MT" panose="03020402040607040605" pitchFamily="66" charset="0"/>
              </a:rPr>
              <a:t>Giacomo </a:t>
            </a:r>
            <a:r>
              <a:rPr lang="fr-BE" sz="7200" dirty="0" err="1" smtClean="0">
                <a:latin typeface="French Script MT" panose="03020402040607040605" pitchFamily="66" charset="0"/>
              </a:rPr>
              <a:t>Rizzi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7275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26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07502" y="1036864"/>
            <a:ext cx="4518713" cy="1200329"/>
          </a:xfrm>
          <a:prstGeom prst="rect">
            <a:avLst/>
          </a:prstGeom>
          <a:noFill/>
        </p:spPr>
        <p:txBody>
          <a:bodyPr wrap="square" rtlCol="0">
            <a:spAutoFit/>
          </a:bodyPr>
          <a:lstStyle/>
          <a:p>
            <a:r>
              <a:rPr lang="fr-BE" sz="7200" dirty="0" smtClean="0">
                <a:latin typeface="French Script MT" panose="03020402040607040605" pitchFamily="66" charset="0"/>
              </a:rPr>
              <a:t>Martino Rossi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7915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17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40981" y="1036864"/>
            <a:ext cx="4051755" cy="1200329"/>
          </a:xfrm>
          <a:prstGeom prst="rect">
            <a:avLst/>
          </a:prstGeom>
          <a:noFill/>
        </p:spPr>
        <p:txBody>
          <a:bodyPr wrap="square" rtlCol="0">
            <a:spAutoFit/>
          </a:bodyPr>
          <a:lstStyle/>
          <a:p>
            <a:r>
              <a:rPr lang="fr-BE" sz="7200" dirty="0" smtClean="0">
                <a:latin typeface="French Script MT" panose="03020402040607040605" pitchFamily="66" charset="0"/>
              </a:rPr>
              <a:t>Désiré </a:t>
            </a:r>
            <a:r>
              <a:rPr lang="fr-BE" sz="7200" dirty="0" err="1" smtClean="0">
                <a:latin typeface="French Script MT" panose="03020402040607040605" pitchFamily="66" charset="0"/>
              </a:rPr>
              <a:t>Rovati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79864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16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a:t>
            </a:r>
            <a:r>
              <a:rPr lang="fr-BE" dirty="0"/>
              <a:t>6</a:t>
            </a:r>
            <a:r>
              <a:rPr lang="fr-BE" dirty="0" smtClean="0"/>
              <a:t>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40639" y="1036864"/>
            <a:ext cx="5052440" cy="1200329"/>
          </a:xfrm>
          <a:prstGeom prst="rect">
            <a:avLst/>
          </a:prstGeom>
          <a:noFill/>
        </p:spPr>
        <p:txBody>
          <a:bodyPr wrap="square" rtlCol="0">
            <a:spAutoFit/>
          </a:bodyPr>
          <a:lstStyle/>
          <a:p>
            <a:r>
              <a:rPr lang="fr-BE" sz="7200" dirty="0" smtClean="0">
                <a:latin typeface="French Script MT" panose="03020402040607040605" pitchFamily="66" charset="0"/>
              </a:rPr>
              <a:t>Savino </a:t>
            </a:r>
            <a:r>
              <a:rPr lang="fr-BE" sz="7200" dirty="0" err="1" smtClean="0">
                <a:latin typeface="French Script MT" panose="03020402040607040605" pitchFamily="66" charset="0"/>
              </a:rPr>
              <a:t>Scalomieri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73222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30 janvier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06845" y="1036864"/>
            <a:ext cx="4320028" cy="1200329"/>
          </a:xfrm>
          <a:prstGeom prst="rect">
            <a:avLst/>
          </a:prstGeom>
          <a:noFill/>
        </p:spPr>
        <p:txBody>
          <a:bodyPr wrap="square" rtlCol="0">
            <a:spAutoFit/>
          </a:bodyPr>
          <a:lstStyle/>
          <a:p>
            <a:r>
              <a:rPr lang="fr-BE" sz="7200" dirty="0" smtClean="0">
                <a:latin typeface="French Script MT" panose="03020402040607040605" pitchFamily="66" charset="0"/>
              </a:rPr>
              <a:t>Antonio </a:t>
            </a:r>
            <a:r>
              <a:rPr lang="fr-BE" sz="7200" dirty="0" err="1" smtClean="0">
                <a:latin typeface="French Script MT" panose="03020402040607040605" pitchFamily="66" charset="0"/>
              </a:rPr>
              <a:t>Segato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11935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12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26438" y="1036864"/>
            <a:ext cx="3680841" cy="1200329"/>
          </a:xfrm>
          <a:prstGeom prst="rect">
            <a:avLst/>
          </a:prstGeom>
          <a:noFill/>
        </p:spPr>
        <p:txBody>
          <a:bodyPr wrap="square" rtlCol="0">
            <a:spAutoFit/>
          </a:bodyPr>
          <a:lstStyle/>
          <a:p>
            <a:r>
              <a:rPr lang="fr-BE" sz="7200" dirty="0" smtClean="0">
                <a:latin typeface="French Script MT" panose="03020402040607040605" pitchFamily="66" charset="0"/>
              </a:rPr>
              <a:t>Luigi Torelli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67142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69388" y="1036864"/>
            <a:ext cx="4994942" cy="1200329"/>
          </a:xfrm>
          <a:prstGeom prst="rect">
            <a:avLst/>
          </a:prstGeom>
          <a:noFill/>
        </p:spPr>
        <p:txBody>
          <a:bodyPr wrap="square" rtlCol="0">
            <a:spAutoFit/>
          </a:bodyPr>
          <a:lstStyle/>
          <a:p>
            <a:r>
              <a:rPr lang="fr-BE" sz="7200" dirty="0" smtClean="0">
                <a:latin typeface="French Script MT" panose="03020402040607040605" pitchFamily="66" charset="0"/>
              </a:rPr>
              <a:t>Agostino </a:t>
            </a:r>
            <a:r>
              <a:rPr lang="fr-BE" sz="7200" dirty="0" err="1" smtClean="0">
                <a:latin typeface="French Script MT" panose="03020402040607040605" pitchFamily="66" charset="0"/>
              </a:rPr>
              <a:t>Turaglio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38617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16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07981" y="1036864"/>
            <a:ext cx="5117755" cy="1200329"/>
          </a:xfrm>
          <a:prstGeom prst="rect">
            <a:avLst/>
          </a:prstGeom>
          <a:noFill/>
        </p:spPr>
        <p:txBody>
          <a:bodyPr wrap="square" rtlCol="0">
            <a:spAutoFit/>
          </a:bodyPr>
          <a:lstStyle/>
          <a:p>
            <a:r>
              <a:rPr lang="fr-BE" sz="7200" dirty="0" err="1" smtClean="0">
                <a:latin typeface="French Script MT" panose="03020402040607040605" pitchFamily="66" charset="0"/>
              </a:rPr>
              <a:t>Arcangelo</a:t>
            </a:r>
            <a:r>
              <a:rPr lang="fr-BE" sz="7200" dirty="0" smtClean="0">
                <a:latin typeface="French Script MT" panose="03020402040607040605" pitchFamily="66" charset="0"/>
              </a:rPr>
              <a:t> </a:t>
            </a:r>
            <a:r>
              <a:rPr lang="fr-BE" sz="7200" dirty="0" err="1" smtClean="0">
                <a:latin typeface="French Script MT" panose="03020402040607040605" pitchFamily="66" charset="0"/>
              </a:rPr>
              <a:t>Venario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45248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69388" y="1036864"/>
            <a:ext cx="4930956"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Vespani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66898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30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163 - 6</a:t>
            </a:r>
          </a:p>
          <a:p>
            <a:pPr algn="ctr"/>
            <a:r>
              <a:rPr lang="fr-BE" dirty="0" smtClean="0"/>
              <a:t>Tombe </a:t>
            </a:r>
            <a:r>
              <a:rPr lang="fr-BE" dirty="0"/>
              <a:t>5</a:t>
            </a:r>
            <a:r>
              <a:rPr lang="fr-BE" dirty="0" smtClean="0"/>
              <a:t>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82153" y="1036864"/>
            <a:ext cx="4769412"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Vicomandi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51414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94573" y="1096111"/>
            <a:ext cx="3847485" cy="1200329"/>
          </a:xfrm>
          <a:prstGeom prst="rect">
            <a:avLst/>
          </a:prstGeom>
          <a:noFill/>
        </p:spPr>
        <p:txBody>
          <a:bodyPr wrap="square" rtlCol="0">
            <a:spAutoFit/>
          </a:bodyPr>
          <a:lstStyle/>
          <a:p>
            <a:r>
              <a:rPr lang="fr-BE" sz="7200" dirty="0" err="1" smtClean="0">
                <a:latin typeface="French Script MT" panose="03020402040607040605" pitchFamily="66" charset="0"/>
              </a:rPr>
              <a:t>Olindo</a:t>
            </a:r>
            <a:r>
              <a:rPr lang="fr-BE" sz="7200" dirty="0" smtClean="0">
                <a:latin typeface="French Script MT" panose="03020402040607040605" pitchFamily="66" charset="0"/>
              </a:rPr>
              <a:t> </a:t>
            </a:r>
            <a:r>
              <a:rPr lang="fr-BE" sz="7200" dirty="0" err="1" smtClean="0">
                <a:latin typeface="French Script MT" panose="03020402040607040605" pitchFamily="66" charset="0"/>
              </a:rPr>
              <a:t>Grotto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965257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420</a:t>
            </a:fld>
            <a:endParaRPr lang="fr-BE" dirty="0"/>
          </a:p>
        </p:txBody>
      </p:sp>
      <p:grpSp>
        <p:nvGrpSpPr>
          <p:cNvPr id="8" name="Groupe 7"/>
          <p:cNvGrpSpPr/>
          <p:nvPr/>
        </p:nvGrpSpPr>
        <p:grpSpPr>
          <a:xfrm>
            <a:off x="981407" y="1230085"/>
            <a:ext cx="881743" cy="4713517"/>
            <a:chOff x="1514807" y="1219199"/>
            <a:chExt cx="881743" cy="4713517"/>
          </a:xfrm>
        </p:grpSpPr>
        <p:sp>
          <p:nvSpPr>
            <p:cNvPr id="9" name="Titre 1"/>
            <p:cNvSpPr txBox="1">
              <a:spLocks/>
            </p:cNvSpPr>
            <p:nvPr/>
          </p:nvSpPr>
          <p:spPr>
            <a:xfrm rot="16200000">
              <a:off x="-50558" y="3524797"/>
              <a:ext cx="3973285"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163 - </a:t>
              </a:r>
              <a:r>
                <a:rPr lang="fr-BE" dirty="0">
                  <a:latin typeface="Blackadder ITC" panose="04020505051007020D02" pitchFamily="82" charset="0"/>
                </a:rPr>
                <a:t>7</a:t>
              </a: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807" y="1219199"/>
              <a:ext cx="881743" cy="661307"/>
            </a:xfrm>
            <a:prstGeom prst="rect">
              <a:avLst/>
            </a:prstGeom>
          </p:spPr>
        </p:pic>
      </p:grpSp>
      <p:pic>
        <p:nvPicPr>
          <p:cNvPr id="2" name="Image 1"/>
          <p:cNvPicPr>
            <a:picLocks noChangeAspect="1"/>
          </p:cNvPicPr>
          <p:nvPr/>
        </p:nvPicPr>
        <p:blipFill>
          <a:blip r:embed="rId3"/>
          <a:stretch>
            <a:fillRect/>
          </a:stretch>
        </p:blipFill>
        <p:spPr>
          <a:xfrm>
            <a:off x="2663300" y="305341"/>
            <a:ext cx="8346390" cy="6269630"/>
          </a:xfrm>
          <a:prstGeom prst="rect">
            <a:avLst/>
          </a:prstGeom>
        </p:spPr>
      </p:pic>
      <p:sp>
        <p:nvSpPr>
          <p:cNvPr id="7" name="Rectangle 6"/>
          <p:cNvSpPr/>
          <p:nvPr/>
        </p:nvSpPr>
        <p:spPr>
          <a:xfrm rot="16200000">
            <a:off x="10427819" y="3178545"/>
            <a:ext cx="2644442" cy="523220"/>
          </a:xfrm>
          <a:prstGeom prst="rect">
            <a:avLst/>
          </a:prstGeom>
        </p:spPr>
        <p:txBody>
          <a:bodyPr wrap="none">
            <a:spAutoFit/>
          </a:bodyPr>
          <a:lstStyle/>
          <a:p>
            <a:r>
              <a:rPr lang="fr-BE" sz="2800" dirty="0" err="1">
                <a:solidFill>
                  <a:srgbClr val="FF0000"/>
                </a:solidFill>
              </a:rPr>
              <a:t>Onore</a:t>
            </a:r>
            <a:r>
              <a:rPr lang="fr-BE" sz="2800" dirty="0">
                <a:solidFill>
                  <a:srgbClr val="FF0000"/>
                </a:solidFill>
              </a:rPr>
              <a:t> e </a:t>
            </a:r>
            <a:r>
              <a:rPr lang="fr-BE" sz="2800" dirty="0" err="1" smtClean="0">
                <a:solidFill>
                  <a:srgbClr val="FF0000"/>
                </a:solidFill>
              </a:rPr>
              <a:t>Rispetto</a:t>
            </a:r>
            <a:endParaRPr lang="fr-BE" sz="2800" dirty="0">
              <a:solidFill>
                <a:srgbClr val="FF0000"/>
              </a:solidFill>
            </a:endParaRPr>
          </a:p>
        </p:txBody>
      </p:sp>
      <p:sp>
        <p:nvSpPr>
          <p:cNvPr id="11" name="Demi-tour 10">
            <a:hlinkClick r:id="rId4" action="ppaction://hlinksldjump"/>
          </p:cNvPr>
          <p:cNvSpPr/>
          <p:nvPr/>
        </p:nvSpPr>
        <p:spPr>
          <a:xfrm rot="10800000" flipH="1">
            <a:off x="10631715" y="4281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7280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1899 – 20 ans</a:t>
            </a:r>
          </a:p>
          <a:p>
            <a:pPr algn="ctr"/>
            <a:r>
              <a:rPr lang="fr-BE" dirty="0" smtClean="0"/>
              <a:t>Décédé le 20 mars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01045" y="1036864"/>
            <a:ext cx="4331627" cy="1200329"/>
          </a:xfrm>
          <a:prstGeom prst="rect">
            <a:avLst/>
          </a:prstGeom>
          <a:noFill/>
        </p:spPr>
        <p:txBody>
          <a:bodyPr wrap="square" rtlCol="0">
            <a:spAutoFit/>
          </a:bodyPr>
          <a:lstStyle/>
          <a:p>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Alberi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272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31 mai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92167" y="1036864"/>
            <a:ext cx="4949384" cy="1200329"/>
          </a:xfrm>
          <a:prstGeom prst="rect">
            <a:avLst/>
          </a:prstGeom>
          <a:noFill/>
        </p:spPr>
        <p:txBody>
          <a:bodyPr wrap="square" rtlCol="0">
            <a:spAutoFit/>
          </a:bodyPr>
          <a:lstStyle/>
          <a:p>
            <a:r>
              <a:rPr lang="fr-BE" sz="7200" dirty="0" err="1" smtClean="0">
                <a:latin typeface="French Script MT" panose="03020402040607040605" pitchFamily="66" charset="0"/>
              </a:rPr>
              <a:t>Frenzia</a:t>
            </a:r>
            <a:r>
              <a:rPr lang="fr-BE" sz="7200" dirty="0" smtClean="0">
                <a:latin typeface="French Script MT" panose="03020402040607040605" pitchFamily="66" charset="0"/>
              </a:rPr>
              <a:t> </a:t>
            </a:r>
            <a:r>
              <a:rPr lang="fr-BE" sz="7200" dirty="0" err="1" smtClean="0">
                <a:latin typeface="French Script MT" panose="03020402040607040605" pitchFamily="66" charset="0"/>
              </a:rPr>
              <a:t>Aposotino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08444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16 juin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30257" y="1036864"/>
            <a:ext cx="5073204"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Angelieri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16605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1899 – 20 ans</a:t>
            </a:r>
          </a:p>
          <a:p>
            <a:pPr algn="ctr"/>
            <a:r>
              <a:rPr lang="fr-BE" dirty="0" smtClean="0"/>
              <a:t>Décédé en mars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30732" y="1036864"/>
            <a:ext cx="4472254" cy="1200329"/>
          </a:xfrm>
          <a:prstGeom prst="rect">
            <a:avLst/>
          </a:prstGeom>
          <a:noFill/>
        </p:spPr>
        <p:txBody>
          <a:bodyPr wrap="square" rtlCol="0">
            <a:spAutoFit/>
          </a:bodyPr>
          <a:lstStyle/>
          <a:p>
            <a:r>
              <a:rPr lang="fr-BE" sz="7200" dirty="0" smtClean="0">
                <a:latin typeface="French Script MT" panose="03020402040607040605" pitchFamily="66" charset="0"/>
              </a:rPr>
              <a:t>Pietro </a:t>
            </a:r>
            <a:r>
              <a:rPr lang="fr-BE" sz="7200" dirty="0" err="1" smtClean="0">
                <a:latin typeface="French Script MT" panose="03020402040607040605" pitchFamily="66" charset="0"/>
              </a:rPr>
              <a:t>Biondelli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53305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1898 – 20 ans</a:t>
            </a:r>
          </a:p>
          <a:p>
            <a:pPr algn="ctr"/>
            <a:r>
              <a:rPr lang="fr-BE" dirty="0" smtClean="0"/>
              <a:t>Décédé le 1 mars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68575" y="1036864"/>
            <a:ext cx="4596567" cy="1200329"/>
          </a:xfrm>
          <a:prstGeom prst="rect">
            <a:avLst/>
          </a:prstGeom>
          <a:noFill/>
        </p:spPr>
        <p:txBody>
          <a:bodyPr wrap="square" rtlCol="0">
            <a:spAutoFit/>
          </a:bodyPr>
          <a:lstStyle/>
          <a:p>
            <a:r>
              <a:rPr lang="fr-BE" sz="7200" dirty="0" smtClean="0">
                <a:latin typeface="French Script MT" panose="03020402040607040605" pitchFamily="66" charset="0"/>
              </a:rPr>
              <a:t>Angelo </a:t>
            </a:r>
            <a:r>
              <a:rPr lang="fr-BE" sz="7200" dirty="0" err="1" smtClean="0">
                <a:latin typeface="French Script MT" panose="03020402040607040605" pitchFamily="66" charset="0"/>
              </a:rPr>
              <a:t>Bramato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45479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15 juin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88575" y="1028699"/>
            <a:ext cx="4156568" cy="1200329"/>
          </a:xfrm>
          <a:prstGeom prst="rect">
            <a:avLst/>
          </a:prstGeom>
          <a:noFill/>
        </p:spPr>
        <p:txBody>
          <a:bodyPr wrap="square" rtlCol="0">
            <a:spAutoFit/>
          </a:bodyPr>
          <a:lstStyle/>
          <a:p>
            <a:r>
              <a:rPr lang="fr-BE" sz="7200" dirty="0" err="1" smtClean="0">
                <a:latin typeface="French Script MT" panose="03020402040607040605" pitchFamily="66" charset="0"/>
              </a:rPr>
              <a:t>Guilo</a:t>
            </a:r>
            <a:r>
              <a:rPr lang="fr-BE" sz="7200" dirty="0" smtClean="0">
                <a:latin typeface="French Script MT" panose="03020402040607040605" pitchFamily="66" charset="0"/>
              </a:rPr>
              <a:t> </a:t>
            </a:r>
            <a:r>
              <a:rPr lang="fr-BE" sz="7200" dirty="0" err="1" smtClean="0">
                <a:latin typeface="French Script MT" panose="03020402040607040605" pitchFamily="66" charset="0"/>
              </a:rPr>
              <a:t>Burdrini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2573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1898 – 20 ans</a:t>
            </a:r>
          </a:p>
          <a:p>
            <a:pPr algn="ctr"/>
            <a:r>
              <a:rPr lang="fr-BE" dirty="0" smtClean="0"/>
              <a:t>Décédé le 14 mars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80343" y="1036864"/>
            <a:ext cx="3573031" cy="1200329"/>
          </a:xfrm>
          <a:prstGeom prst="rect">
            <a:avLst/>
          </a:prstGeom>
          <a:noFill/>
        </p:spPr>
        <p:txBody>
          <a:bodyPr wrap="square" rtlCol="0">
            <a:spAutoFit/>
          </a:bodyPr>
          <a:lstStyle/>
          <a:p>
            <a:r>
              <a:rPr lang="fr-BE" sz="7200" dirty="0" smtClean="0">
                <a:latin typeface="French Script MT" panose="03020402040607040605" pitchFamily="66" charset="0"/>
              </a:rPr>
              <a:t>Guido </a:t>
            </a:r>
            <a:r>
              <a:rPr lang="fr-BE" sz="7200" dirty="0" err="1" smtClean="0">
                <a:latin typeface="French Script MT" panose="03020402040607040605" pitchFamily="66" charset="0"/>
              </a:rPr>
              <a:t>Catini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2791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29 mai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 Mat 189</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17887" y="1036864"/>
            <a:ext cx="4297943" cy="1200329"/>
          </a:xfrm>
          <a:prstGeom prst="rect">
            <a:avLst/>
          </a:prstGeom>
          <a:noFill/>
        </p:spPr>
        <p:txBody>
          <a:bodyPr wrap="square" rtlCol="0">
            <a:spAutoFit/>
          </a:bodyPr>
          <a:lstStyle/>
          <a:p>
            <a:r>
              <a:rPr lang="fr-BE" sz="7200" dirty="0" smtClean="0">
                <a:latin typeface="French Script MT" panose="03020402040607040605" pitchFamily="66" charset="0"/>
              </a:rPr>
              <a:t>Antonio Cavalli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03093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15 mars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460370" y="1036864"/>
            <a:ext cx="5812977" cy="1200329"/>
          </a:xfrm>
          <a:prstGeom prst="rect">
            <a:avLst/>
          </a:prstGeom>
          <a:noFill/>
        </p:spPr>
        <p:txBody>
          <a:bodyPr wrap="square" rtlCol="0">
            <a:spAutoFit/>
          </a:bodyPr>
          <a:lstStyle/>
          <a:p>
            <a:r>
              <a:rPr lang="fr-BE" sz="7200" dirty="0" smtClean="0">
                <a:latin typeface="French Script MT" panose="03020402040607040605" pitchFamily="66" charset="0"/>
              </a:rPr>
              <a:t>Ferdinando </a:t>
            </a:r>
            <a:r>
              <a:rPr lang="fr-BE" sz="7200" dirty="0" err="1" smtClean="0">
                <a:latin typeface="French Script MT" panose="03020402040607040605" pitchFamily="66" charset="0"/>
              </a:rPr>
              <a:t>Ceccarani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5823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91085" y="1096111"/>
            <a:ext cx="4454462" cy="1200329"/>
          </a:xfrm>
          <a:prstGeom prst="rect">
            <a:avLst/>
          </a:prstGeom>
          <a:noFill/>
        </p:spPr>
        <p:txBody>
          <a:bodyPr wrap="square" rtlCol="0">
            <a:spAutoFit/>
          </a:bodyPr>
          <a:lstStyle/>
          <a:p>
            <a:r>
              <a:rPr lang="fr-BE" sz="7200" dirty="0" smtClean="0">
                <a:latin typeface="French Script MT" panose="03020402040607040605" pitchFamily="66" charset="0"/>
              </a:rPr>
              <a:t>Cesare </a:t>
            </a:r>
            <a:r>
              <a:rPr lang="fr-BE" sz="7200" dirty="0" err="1" smtClean="0">
                <a:latin typeface="French Script MT" panose="03020402040607040605" pitchFamily="66" charset="0"/>
              </a:rPr>
              <a:t>Guerriere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3233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22 mars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74329" y="1039585"/>
            <a:ext cx="3785059" cy="1200329"/>
          </a:xfrm>
          <a:prstGeom prst="rect">
            <a:avLst/>
          </a:prstGeom>
          <a:noFill/>
        </p:spPr>
        <p:txBody>
          <a:bodyPr wrap="square" rtlCol="0">
            <a:spAutoFit/>
          </a:bodyPr>
          <a:lstStyle/>
          <a:p>
            <a:r>
              <a:rPr lang="fr-BE" sz="7200" dirty="0" smtClean="0">
                <a:latin typeface="French Script MT" panose="03020402040607040605" pitchFamily="66" charset="0"/>
              </a:rPr>
              <a:t>Antonio </a:t>
            </a:r>
            <a:r>
              <a:rPr lang="fr-BE" sz="7200" dirty="0" err="1" smtClean="0">
                <a:latin typeface="French Script MT" panose="03020402040607040605" pitchFamily="66" charset="0"/>
              </a:rPr>
              <a:t>Celin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3942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14 mai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96101" y="1036864"/>
            <a:ext cx="3741516"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Cenzia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37057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1898 – 20 ans</a:t>
            </a:r>
          </a:p>
          <a:p>
            <a:pPr algn="ctr"/>
            <a:r>
              <a:rPr lang="fr-BE" dirty="0" smtClean="0"/>
              <a:t>Décédé le 15 mai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81123" y="1036864"/>
            <a:ext cx="4181236" cy="1200329"/>
          </a:xfrm>
          <a:prstGeom prst="rect">
            <a:avLst/>
          </a:prstGeom>
          <a:noFill/>
        </p:spPr>
        <p:txBody>
          <a:bodyPr wrap="square" rtlCol="0">
            <a:spAutoFit/>
          </a:bodyPr>
          <a:lstStyle/>
          <a:p>
            <a:r>
              <a:rPr lang="fr-BE" sz="7200" dirty="0" smtClean="0">
                <a:latin typeface="French Script MT" panose="03020402040607040605" pitchFamily="66" charset="0"/>
              </a:rPr>
              <a:t>André </a:t>
            </a:r>
            <a:r>
              <a:rPr lang="fr-BE" sz="7200" dirty="0" err="1" smtClean="0">
                <a:latin typeface="French Script MT" panose="03020402040607040605" pitchFamily="66" charset="0"/>
              </a:rPr>
              <a:t>Chranka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53172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18 mai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34335" y="1039585"/>
            <a:ext cx="3465048" cy="1200329"/>
          </a:xfrm>
          <a:prstGeom prst="rect">
            <a:avLst/>
          </a:prstGeom>
          <a:noFill/>
        </p:spPr>
        <p:txBody>
          <a:bodyPr wrap="square" rtlCol="0">
            <a:spAutoFit/>
          </a:bodyPr>
          <a:lstStyle/>
          <a:p>
            <a:r>
              <a:rPr lang="fr-BE" sz="7200" dirty="0" err="1" smtClean="0">
                <a:latin typeface="French Script MT" panose="03020402040607040605" pitchFamily="66" charset="0"/>
              </a:rPr>
              <a:t>Addéo</a:t>
            </a:r>
            <a:r>
              <a:rPr lang="fr-BE" sz="7200" dirty="0" smtClean="0">
                <a:latin typeface="French Script MT" panose="03020402040607040605" pitchFamily="66" charset="0"/>
              </a:rPr>
              <a:t> </a:t>
            </a:r>
            <a:r>
              <a:rPr lang="fr-BE" sz="7200" dirty="0" err="1" smtClean="0">
                <a:latin typeface="French Script MT" panose="03020402040607040605" pitchFamily="66" charset="0"/>
              </a:rPr>
              <a:t>Coelli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76105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6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686143"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587144" y="1036864"/>
            <a:ext cx="5559430" cy="1200329"/>
          </a:xfrm>
          <a:prstGeom prst="rect">
            <a:avLst/>
          </a:prstGeom>
          <a:noFill/>
        </p:spPr>
        <p:txBody>
          <a:bodyPr wrap="square" rtlCol="0">
            <a:spAutoFit/>
          </a:bodyPr>
          <a:lstStyle/>
          <a:p>
            <a:r>
              <a:rPr lang="fr-BE" sz="7200" dirty="0" smtClean="0">
                <a:latin typeface="French Script MT" panose="03020402040607040605" pitchFamily="66" charset="0"/>
              </a:rPr>
              <a:t>Vincenzo </a:t>
            </a:r>
            <a:r>
              <a:rPr lang="fr-BE" sz="7200" dirty="0" err="1" smtClean="0">
                <a:latin typeface="French Script MT" panose="03020402040607040605" pitchFamily="66" charset="0"/>
              </a:rPr>
              <a:t>Conteianni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7991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a:t>
            </a:r>
            <a:r>
              <a:rPr lang="fr-BE" dirty="0"/>
              <a:t>7</a:t>
            </a:r>
            <a:r>
              <a:rPr lang="fr-BE" dirty="0" smtClean="0"/>
              <a:t>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29251" y="1050471"/>
            <a:ext cx="4875215" cy="1200329"/>
          </a:xfrm>
          <a:prstGeom prst="rect">
            <a:avLst/>
          </a:prstGeom>
          <a:noFill/>
        </p:spPr>
        <p:txBody>
          <a:bodyPr wrap="square" rtlCol="0">
            <a:spAutoFit/>
          </a:bodyPr>
          <a:lstStyle/>
          <a:p>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Delvichio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1139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436</a:t>
            </a:fld>
            <a:endParaRPr lang="fr-BE" dirty="0"/>
          </a:p>
        </p:txBody>
      </p:sp>
      <p:sp>
        <p:nvSpPr>
          <p:cNvPr id="6" name="ZoneTexte 5"/>
          <p:cNvSpPr txBox="1"/>
          <p:nvPr/>
        </p:nvSpPr>
        <p:spPr>
          <a:xfrm>
            <a:off x="1271359" y="2320406"/>
            <a:ext cx="4191000" cy="2308324"/>
          </a:xfrm>
          <a:prstGeom prst="rect">
            <a:avLst/>
          </a:prstGeom>
          <a:noFill/>
        </p:spPr>
        <p:txBody>
          <a:bodyPr wrap="square" rtlCol="0">
            <a:spAutoFit/>
          </a:bodyPr>
          <a:lstStyle/>
          <a:p>
            <a:pPr algn="ctr"/>
            <a:r>
              <a:rPr lang="fr-BE" dirty="0" smtClean="0"/>
              <a:t>Né en 1888 – 30 ans</a:t>
            </a:r>
          </a:p>
          <a:p>
            <a:pPr algn="ctr"/>
            <a:r>
              <a:rPr lang="fr-BE" dirty="0" smtClean="0"/>
              <a:t>Décédé le </a:t>
            </a:r>
            <a:r>
              <a:rPr lang="fr-BE" dirty="0"/>
              <a:t>7</a:t>
            </a:r>
            <a:r>
              <a:rPr lang="fr-BE" dirty="0" smtClean="0"/>
              <a:t> novembre 1918</a:t>
            </a:r>
          </a:p>
          <a:p>
            <a:pPr algn="ctr"/>
            <a:r>
              <a:rPr lang="fr-BE" dirty="0" smtClean="0"/>
              <a:t>Inhumé le </a:t>
            </a:r>
          </a:p>
          <a:p>
            <a:pPr algn="ctr"/>
            <a:r>
              <a:rPr lang="fr-BE" dirty="0" smtClean="0"/>
              <a:t>Époux de ?</a:t>
            </a:r>
          </a:p>
          <a:p>
            <a:pPr algn="ctr"/>
            <a:endParaRPr lang="fr-BE" dirty="0"/>
          </a:p>
          <a:p>
            <a:pPr algn="ctr"/>
            <a:r>
              <a:rPr lang="fr-BE" dirty="0" smtClean="0"/>
              <a:t>Régiment: 3</a:t>
            </a:r>
            <a:r>
              <a:rPr lang="fr-BE" baseline="30000" dirty="0" smtClean="0"/>
              <a:t>e</a:t>
            </a:r>
            <a:r>
              <a:rPr lang="fr-BE" dirty="0" smtClean="0"/>
              <a:t> d’Infanterie Alpine </a:t>
            </a:r>
          </a:p>
          <a:p>
            <a:pPr algn="ctr"/>
            <a:r>
              <a:rPr lang="fr-BE" dirty="0" smtClean="0"/>
              <a:t>Bataillon </a:t>
            </a:r>
            <a:r>
              <a:rPr lang="fr-BE" dirty="0" err="1" smtClean="0"/>
              <a:t>Ascietta</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52-2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81456" y="1039585"/>
            <a:ext cx="4970806" cy="1200329"/>
          </a:xfrm>
          <a:prstGeom prst="rect">
            <a:avLst/>
          </a:prstGeom>
          <a:noFill/>
        </p:spPr>
        <p:txBody>
          <a:bodyPr wrap="square" rtlCol="0">
            <a:spAutoFit/>
          </a:bodyPr>
          <a:lstStyle/>
          <a:p>
            <a:r>
              <a:rPr lang="fr-BE" sz="7200" dirty="0" smtClean="0">
                <a:latin typeface="French Script MT" panose="03020402040607040605" pitchFamily="66" charset="0"/>
              </a:rPr>
              <a:t>Edouardo </a:t>
            </a:r>
            <a:r>
              <a:rPr lang="fr-BE" sz="7200" dirty="0" err="1" smtClean="0">
                <a:latin typeface="French Script MT" panose="03020402040607040605" pitchFamily="66" charset="0"/>
              </a:rPr>
              <a:t>Dovano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83407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26 mai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554884" y="1036864"/>
            <a:ext cx="5623949" cy="1200329"/>
          </a:xfrm>
          <a:prstGeom prst="rect">
            <a:avLst/>
          </a:prstGeom>
          <a:noFill/>
        </p:spPr>
        <p:txBody>
          <a:bodyPr wrap="square" rtlCol="0">
            <a:spAutoFit/>
          </a:bodyPr>
          <a:lstStyle/>
          <a:p>
            <a:r>
              <a:rPr lang="fr-BE" sz="7200" dirty="0" smtClean="0">
                <a:latin typeface="French Script MT" panose="03020402040607040605" pitchFamily="66" charset="0"/>
              </a:rPr>
              <a:t>Vincenzo </a:t>
            </a:r>
            <a:r>
              <a:rPr lang="fr-BE" sz="7200" dirty="0" err="1" smtClean="0">
                <a:latin typeface="French Script MT" panose="03020402040607040605" pitchFamily="66" charset="0"/>
              </a:rPr>
              <a:t>Fantinacia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46752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3 juin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56272" y="1036864"/>
            <a:ext cx="3821173" cy="1200329"/>
          </a:xfrm>
          <a:prstGeom prst="rect">
            <a:avLst/>
          </a:prstGeom>
          <a:noFill/>
        </p:spPr>
        <p:txBody>
          <a:bodyPr wrap="square" rtlCol="0">
            <a:spAutoFit/>
          </a:bodyPr>
          <a:lstStyle/>
          <a:p>
            <a:r>
              <a:rPr lang="fr-BE" sz="7200" dirty="0" smtClean="0">
                <a:latin typeface="French Script MT" panose="03020402040607040605" pitchFamily="66" charset="0"/>
              </a:rPr>
              <a:t>Orazio </a:t>
            </a:r>
            <a:r>
              <a:rPr lang="fr-BE" sz="7200" dirty="0" err="1" smtClean="0">
                <a:latin typeface="French Script MT" panose="03020402040607040605" pitchFamily="66" charset="0"/>
              </a:rPr>
              <a:t>Faone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18719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7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60131" y="1036864"/>
            <a:ext cx="4213456"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Faransini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7020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4-10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105057" y="1103651"/>
            <a:ext cx="2425001" cy="1200329"/>
          </a:xfrm>
          <a:prstGeom prst="rect">
            <a:avLst/>
          </a:prstGeom>
          <a:noFill/>
        </p:spPr>
        <p:txBody>
          <a:bodyPr wrap="square" rtlCol="0">
            <a:spAutoFit/>
          </a:bodyPr>
          <a:lstStyle/>
          <a:p>
            <a:r>
              <a:rPr lang="fr-BE" sz="7200" dirty="0" smtClean="0">
                <a:latin typeface="French Script MT" panose="03020402040607040605" pitchFamily="66" charset="0"/>
              </a:rPr>
              <a:t>Inconnu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347939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5 juin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08153" y="1036864"/>
            <a:ext cx="4117412" cy="1200329"/>
          </a:xfrm>
          <a:prstGeom prst="rect">
            <a:avLst/>
          </a:prstGeom>
          <a:noFill/>
        </p:spPr>
        <p:txBody>
          <a:bodyPr wrap="square" rtlCol="0">
            <a:spAutoFit/>
          </a:bodyPr>
          <a:lstStyle/>
          <a:p>
            <a:r>
              <a:rPr lang="fr-BE" sz="7200" dirty="0" smtClean="0">
                <a:latin typeface="French Script MT" panose="03020402040607040605" pitchFamily="66" charset="0"/>
              </a:rPr>
              <a:t>Pietro </a:t>
            </a:r>
            <a:r>
              <a:rPr lang="fr-BE" sz="7200" dirty="0" err="1" smtClean="0">
                <a:latin typeface="French Script MT" panose="03020402040607040605" pitchFamily="66" charset="0"/>
              </a:rPr>
              <a:t>Ferrucci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32519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30 mai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10199" y="1036864"/>
            <a:ext cx="4313319" cy="1200329"/>
          </a:xfrm>
          <a:prstGeom prst="rect">
            <a:avLst/>
          </a:prstGeom>
          <a:noFill/>
        </p:spPr>
        <p:txBody>
          <a:bodyPr wrap="square" rtlCol="0">
            <a:spAutoFit/>
          </a:bodyPr>
          <a:lstStyle/>
          <a:p>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Fiaresi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95449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1896 – 23 ans</a:t>
            </a:r>
          </a:p>
          <a:p>
            <a:pPr algn="ctr"/>
            <a:r>
              <a:rPr lang="fr-BE" dirty="0" smtClean="0"/>
              <a:t>Décédé le 2 février 1919</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6" name="ZoneTexte 15"/>
          <p:cNvSpPr txBox="1"/>
          <p:nvPr/>
        </p:nvSpPr>
        <p:spPr>
          <a:xfrm>
            <a:off x="1101888" y="1036864"/>
            <a:ext cx="4529941" cy="1200329"/>
          </a:xfrm>
          <a:prstGeom prst="rect">
            <a:avLst/>
          </a:prstGeom>
          <a:noFill/>
        </p:spPr>
        <p:txBody>
          <a:bodyPr wrap="square" rtlCol="0">
            <a:spAutoFit/>
          </a:bodyPr>
          <a:lstStyle/>
          <a:p>
            <a:r>
              <a:rPr lang="fr-BE" sz="7200" dirty="0" smtClean="0">
                <a:latin typeface="French Script MT" panose="03020402040607040605" pitchFamily="66" charset="0"/>
              </a:rPr>
              <a:t>Atella Francesco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53106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6 novembre 1918</a:t>
            </a:r>
          </a:p>
          <a:p>
            <a:pPr algn="ctr"/>
            <a:r>
              <a:rPr lang="fr-BE" dirty="0" smtClean="0"/>
              <a:t>Inhumé le </a:t>
            </a:r>
          </a:p>
          <a:p>
            <a:pPr algn="ctr"/>
            <a:r>
              <a:rPr lang="fr-BE" dirty="0" smtClean="0"/>
              <a:t>Époux de ?</a:t>
            </a:r>
          </a:p>
          <a:p>
            <a:pPr algn="ctr"/>
            <a:endParaRPr lang="fr-BE" dirty="0"/>
          </a:p>
          <a:p>
            <a:pPr algn="ctr"/>
            <a:r>
              <a:rPr lang="fr-BE" dirty="0" smtClean="0"/>
              <a:t>Régiment: 227</a:t>
            </a:r>
            <a:r>
              <a:rPr lang="fr-BE" baseline="30000" dirty="0" smtClean="0"/>
              <a:t>e</a:t>
            </a:r>
            <a:r>
              <a:rPr lang="fr-BE" dirty="0" smtClean="0"/>
              <a:t> d’Infanterie</a:t>
            </a:r>
          </a:p>
          <a:p>
            <a:pPr algn="ctr"/>
            <a:r>
              <a:rPr lang="fr-BE" dirty="0" smtClean="0"/>
              <a:t>Statut: Caporal</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362059" y="1036864"/>
            <a:ext cx="6009599" cy="1200329"/>
          </a:xfrm>
          <a:prstGeom prst="rect">
            <a:avLst/>
          </a:prstGeom>
          <a:noFill/>
        </p:spPr>
        <p:txBody>
          <a:bodyPr wrap="square" rtlCol="0">
            <a:spAutoFit/>
          </a:bodyPr>
          <a:lstStyle/>
          <a:p>
            <a:r>
              <a:rPr lang="fr-BE" sz="7200" dirty="0" smtClean="0">
                <a:latin typeface="French Script MT" panose="03020402040607040605" pitchFamily="66" charset="0"/>
              </a:rPr>
              <a:t>Giovanni </a:t>
            </a:r>
            <a:r>
              <a:rPr lang="fr-BE" sz="7200" dirty="0" err="1" smtClean="0">
                <a:latin typeface="French Script MT" panose="03020402040607040605" pitchFamily="66" charset="0"/>
              </a:rPr>
              <a:t>Francischetti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24053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1886 – 33 ans</a:t>
            </a:r>
          </a:p>
          <a:p>
            <a:pPr algn="ctr"/>
            <a:r>
              <a:rPr lang="fr-BE" dirty="0" smtClean="0"/>
              <a:t>Décédé le 15 janvier 1919</a:t>
            </a:r>
          </a:p>
          <a:p>
            <a:pPr algn="ctr"/>
            <a:r>
              <a:rPr lang="fr-BE" dirty="0" smtClean="0"/>
              <a:t>Inhumé le </a:t>
            </a:r>
          </a:p>
          <a:p>
            <a:pPr algn="ctr"/>
            <a:r>
              <a:rPr lang="fr-BE" dirty="0" smtClean="0"/>
              <a:t>Époux de ?</a:t>
            </a:r>
          </a:p>
          <a:p>
            <a:pPr algn="ctr"/>
            <a:endParaRPr lang="fr-BE" dirty="0"/>
          </a:p>
          <a:p>
            <a:pPr algn="ctr"/>
            <a:r>
              <a:rPr lang="fr-BE" dirty="0" smtClean="0"/>
              <a:t>Régiment: 2</a:t>
            </a:r>
            <a:r>
              <a:rPr lang="fr-BE" baseline="30000" dirty="0" smtClean="0"/>
              <a:t>e</a:t>
            </a:r>
            <a:r>
              <a:rPr lang="fr-BE" dirty="0" smtClean="0"/>
              <a:t> d’Infanterie, 9Bn</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14931" y="1036864"/>
            <a:ext cx="4503855" cy="1200329"/>
          </a:xfrm>
          <a:prstGeom prst="rect">
            <a:avLst/>
          </a:prstGeom>
          <a:noFill/>
        </p:spPr>
        <p:txBody>
          <a:bodyPr wrap="square" rtlCol="0">
            <a:spAutoFit/>
          </a:bodyPr>
          <a:lstStyle/>
          <a:p>
            <a:r>
              <a:rPr lang="fr-BE" sz="7200" dirty="0" smtClean="0">
                <a:latin typeface="French Script MT" panose="03020402040607040605" pitchFamily="66" charset="0"/>
              </a:rPr>
              <a:t>Lorenzo </a:t>
            </a:r>
            <a:r>
              <a:rPr lang="fr-BE" sz="7200" dirty="0" err="1" smtClean="0">
                <a:latin typeface="French Script MT" panose="03020402040607040605" pitchFamily="66" charset="0"/>
              </a:rPr>
              <a:t>Frigoni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7663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31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65945" y="1036864"/>
            <a:ext cx="4601827" cy="1200329"/>
          </a:xfrm>
          <a:prstGeom prst="rect">
            <a:avLst/>
          </a:prstGeom>
          <a:noFill/>
        </p:spPr>
        <p:txBody>
          <a:bodyPr wrap="square" rtlCol="0">
            <a:spAutoFit/>
          </a:bodyPr>
          <a:lstStyle/>
          <a:p>
            <a:r>
              <a:rPr lang="fr-BE" sz="7200" dirty="0" smtClean="0">
                <a:latin typeface="French Script MT" panose="03020402040607040605" pitchFamily="66" charset="0"/>
              </a:rPr>
              <a:t>Angelo Gagliano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52028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12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29417" y="1050471"/>
            <a:ext cx="4474883" cy="1200329"/>
          </a:xfrm>
          <a:prstGeom prst="rect">
            <a:avLst/>
          </a:prstGeom>
          <a:noFill/>
        </p:spPr>
        <p:txBody>
          <a:bodyPr wrap="square" rtlCol="0">
            <a:spAutoFit/>
          </a:bodyPr>
          <a:lstStyle/>
          <a:p>
            <a:r>
              <a:rPr lang="fr-BE" sz="7200" dirty="0" smtClean="0">
                <a:latin typeface="French Script MT" panose="03020402040607040605" pitchFamily="66" charset="0"/>
              </a:rPr>
              <a:t>Pierre Gagliardi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87751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7 janvier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26646" y="1036864"/>
            <a:ext cx="5280426" cy="1200329"/>
          </a:xfrm>
          <a:prstGeom prst="rect">
            <a:avLst/>
          </a:prstGeom>
          <a:noFill/>
        </p:spPr>
        <p:txBody>
          <a:bodyPr wrap="square" rtlCol="0">
            <a:spAutoFit/>
          </a:bodyPr>
          <a:lstStyle/>
          <a:p>
            <a:r>
              <a:rPr lang="fr-BE" sz="7200" dirty="0" smtClean="0">
                <a:latin typeface="French Script MT" panose="03020402040607040605" pitchFamily="66" charset="0"/>
              </a:rPr>
              <a:t>Fortune </a:t>
            </a:r>
            <a:r>
              <a:rPr lang="fr-BE" sz="7200" dirty="0" err="1" smtClean="0">
                <a:latin typeface="French Script MT" panose="03020402040607040605" pitchFamily="66" charset="0"/>
              </a:rPr>
              <a:t>Gardinazzi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76115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1898 – 20 ans</a:t>
            </a:r>
          </a:p>
          <a:p>
            <a:pPr algn="ctr"/>
            <a:r>
              <a:rPr lang="fr-BE" dirty="0" smtClean="0"/>
              <a:t>Décédé </a:t>
            </a:r>
            <a:r>
              <a:rPr lang="fr-BE" dirty="0"/>
              <a:t> </a:t>
            </a:r>
            <a:r>
              <a:rPr lang="fr-BE" dirty="0" smtClean="0"/>
              <a:t>en mars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55918" y="1036864"/>
            <a:ext cx="4221882" cy="1200329"/>
          </a:xfrm>
          <a:prstGeom prst="rect">
            <a:avLst/>
          </a:prstGeom>
          <a:noFill/>
        </p:spPr>
        <p:txBody>
          <a:bodyPr wrap="square" rtlCol="0">
            <a:spAutoFit/>
          </a:bodyPr>
          <a:lstStyle/>
          <a:p>
            <a:r>
              <a:rPr lang="fr-BE" sz="7200" dirty="0" smtClean="0">
                <a:latin typeface="French Script MT" panose="03020402040607040605" pitchFamily="66" charset="0"/>
              </a:rPr>
              <a:t>Grace </a:t>
            </a:r>
            <a:r>
              <a:rPr lang="fr-BE" sz="7200" dirty="0" err="1" smtClean="0">
                <a:latin typeface="French Script MT" panose="03020402040607040605" pitchFamily="66" charset="0"/>
              </a:rPr>
              <a:t>Giakomo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2347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1895 – 23 ans</a:t>
            </a:r>
          </a:p>
          <a:p>
            <a:pPr algn="ctr"/>
            <a:r>
              <a:rPr lang="fr-BE" dirty="0" smtClean="0"/>
              <a:t>Décédé </a:t>
            </a:r>
            <a:r>
              <a:rPr lang="fr-BE" dirty="0"/>
              <a:t> </a:t>
            </a:r>
            <a:r>
              <a:rPr lang="fr-BE" dirty="0" smtClean="0"/>
              <a:t>en mars 1918</a:t>
            </a:r>
          </a:p>
          <a:p>
            <a:pPr algn="ctr"/>
            <a:r>
              <a:rPr lang="fr-BE" dirty="0" smtClean="0"/>
              <a:t>Inhumé le </a:t>
            </a:r>
          </a:p>
          <a:p>
            <a:pPr algn="ctr"/>
            <a:r>
              <a:rPr lang="fr-BE" dirty="0" smtClean="0"/>
              <a:t>Époux de ?</a:t>
            </a:r>
          </a:p>
          <a:p>
            <a:pPr algn="ctr"/>
            <a:endParaRPr lang="fr-BE" dirty="0"/>
          </a:p>
          <a:p>
            <a:pPr algn="ctr"/>
            <a:r>
              <a:rPr lang="fr-BE" dirty="0" smtClean="0"/>
              <a:t>Régiment: 147</a:t>
            </a:r>
            <a:r>
              <a:rPr lang="fr-BE" baseline="30000" dirty="0" smtClean="0"/>
              <a:t>e</a:t>
            </a:r>
            <a:r>
              <a:rPr lang="fr-BE" dirty="0" smtClean="0"/>
              <a:t> d’Infanterie, 85Bn, 9Cie</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63146" y="1036864"/>
            <a:ext cx="4807425" cy="1200329"/>
          </a:xfrm>
          <a:prstGeom prst="rect">
            <a:avLst/>
          </a:prstGeom>
          <a:noFill/>
        </p:spPr>
        <p:txBody>
          <a:bodyPr wrap="square" rtlCol="0">
            <a:spAutoFit/>
          </a:bodyPr>
          <a:lstStyle/>
          <a:p>
            <a:r>
              <a:rPr lang="fr-BE" sz="7200" dirty="0" err="1" smtClean="0">
                <a:latin typeface="French Script MT" panose="03020402040607040605" pitchFamily="66" charset="0"/>
              </a:rPr>
              <a:t>Théodosio</a:t>
            </a:r>
            <a:r>
              <a:rPr lang="fr-BE" sz="7200" dirty="0" smtClean="0">
                <a:latin typeface="French Script MT" panose="03020402040607040605" pitchFamily="66" charset="0"/>
              </a:rPr>
              <a:t> </a:t>
            </a:r>
            <a:r>
              <a:rPr lang="fr-BE" sz="7200" dirty="0" err="1" smtClean="0">
                <a:latin typeface="French Script MT" panose="03020402040607040605" pitchFamily="66" charset="0"/>
              </a:rPr>
              <a:t>Giraldi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97418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42430" y="1096111"/>
            <a:ext cx="4351772" cy="1200329"/>
          </a:xfrm>
          <a:prstGeom prst="rect">
            <a:avLst/>
          </a:prstGeom>
          <a:noFill/>
        </p:spPr>
        <p:txBody>
          <a:bodyPr wrap="square" rtlCol="0">
            <a:spAutoFit/>
          </a:bodyPr>
          <a:lstStyle/>
          <a:p>
            <a:r>
              <a:rPr lang="fr-BE" sz="7200" dirty="0" err="1" smtClean="0">
                <a:latin typeface="French Script MT" panose="03020402040607040605" pitchFamily="66" charset="0"/>
              </a:rPr>
              <a:t>Cataldo</a:t>
            </a:r>
            <a:r>
              <a:rPr lang="fr-BE" sz="7200" dirty="0" smtClean="0">
                <a:latin typeface="French Script MT" panose="03020402040607040605" pitchFamily="66" charset="0"/>
              </a:rPr>
              <a:t> </a:t>
            </a:r>
            <a:r>
              <a:rPr lang="fr-BE" sz="7200" dirty="0" err="1" smtClean="0">
                <a:latin typeface="French Script MT" panose="03020402040607040605" pitchFamily="66" charset="0"/>
              </a:rPr>
              <a:t>Joniero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981319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12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17252" y="1036864"/>
            <a:ext cx="4499213" cy="1200329"/>
          </a:xfrm>
          <a:prstGeom prst="rect">
            <a:avLst/>
          </a:prstGeom>
          <a:noFill/>
        </p:spPr>
        <p:txBody>
          <a:bodyPr wrap="square" rtlCol="0">
            <a:spAutoFit/>
          </a:bodyPr>
          <a:lstStyle/>
          <a:p>
            <a:r>
              <a:rPr lang="fr-BE" sz="7200" dirty="0" smtClean="0">
                <a:latin typeface="French Script MT" panose="03020402040607040605" pitchFamily="66" charset="0"/>
              </a:rPr>
              <a:t>Michel </a:t>
            </a:r>
            <a:r>
              <a:rPr lang="fr-BE" sz="7200" dirty="0" err="1" smtClean="0">
                <a:latin typeface="French Script MT" panose="03020402040607040605" pitchFamily="66" charset="0"/>
              </a:rPr>
              <a:t>Greggio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74733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a:t>
            </a:r>
            <a:r>
              <a:rPr lang="fr-BE" dirty="0"/>
              <a:t> </a:t>
            </a:r>
            <a:r>
              <a:rPr lang="fr-BE" dirty="0" smtClean="0"/>
              <a:t>en mars 1931</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27629" y="1036864"/>
            <a:ext cx="3678460" cy="1200329"/>
          </a:xfrm>
          <a:prstGeom prst="rect">
            <a:avLst/>
          </a:prstGeom>
          <a:noFill/>
        </p:spPr>
        <p:txBody>
          <a:bodyPr wrap="square" rtlCol="0">
            <a:spAutoFit/>
          </a:bodyPr>
          <a:lstStyle/>
          <a:p>
            <a:r>
              <a:rPr lang="fr-BE" sz="7200" dirty="0" smtClean="0">
                <a:latin typeface="French Script MT" panose="03020402040607040605" pitchFamily="66" charset="0"/>
              </a:rPr>
              <a:t>Ettore </a:t>
            </a:r>
            <a:r>
              <a:rPr lang="fr-BE" sz="7200" dirty="0" err="1" smtClean="0">
                <a:latin typeface="French Script MT" panose="03020402040607040605" pitchFamily="66" charset="0"/>
              </a:rPr>
              <a:t>Guisti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34440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22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77873" y="1036864"/>
            <a:ext cx="5177971" cy="1200329"/>
          </a:xfrm>
          <a:prstGeom prst="rect">
            <a:avLst/>
          </a:prstGeom>
          <a:noFill/>
        </p:spPr>
        <p:txBody>
          <a:bodyPr wrap="square" rtlCol="0">
            <a:spAutoFit/>
          </a:bodyPr>
          <a:lstStyle/>
          <a:p>
            <a:r>
              <a:rPr lang="fr-BE" sz="7200" dirty="0" err="1" smtClean="0">
                <a:latin typeface="French Script MT" panose="03020402040607040605" pitchFamily="66" charset="0"/>
              </a:rPr>
              <a:t>Giobatto</a:t>
            </a:r>
            <a:r>
              <a:rPr lang="fr-BE" sz="7200" dirty="0" smtClean="0">
                <a:latin typeface="French Script MT" panose="03020402040607040605" pitchFamily="66" charset="0"/>
              </a:rPr>
              <a:t> </a:t>
            </a:r>
            <a:r>
              <a:rPr lang="fr-BE" sz="7200" dirty="0" err="1" smtClean="0">
                <a:latin typeface="French Script MT" panose="03020402040607040605" pitchFamily="66" charset="0"/>
              </a:rPr>
              <a:t>Imdruitte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48587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8 janvier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969859" y="1039585"/>
            <a:ext cx="2794000"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Jori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12706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a:t>
            </a:r>
            <a:r>
              <a:rPr lang="fr-BE" dirty="0"/>
              <a:t> </a:t>
            </a:r>
            <a:r>
              <a:rPr lang="fr-BE" dirty="0" smtClean="0"/>
              <a:t>le 11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39773" y="1036864"/>
            <a:ext cx="5254171"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Lamagna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2560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1899 – 20 ans</a:t>
            </a:r>
          </a:p>
          <a:p>
            <a:pPr algn="ctr"/>
            <a:r>
              <a:rPr lang="fr-BE" dirty="0" smtClean="0"/>
              <a:t>Décédé le 1 mars 1919</a:t>
            </a:r>
          </a:p>
          <a:p>
            <a:pPr algn="ctr"/>
            <a:r>
              <a:rPr lang="fr-BE" dirty="0" smtClean="0"/>
              <a:t>Inhumé le </a:t>
            </a:r>
          </a:p>
          <a:p>
            <a:pPr algn="ctr"/>
            <a:r>
              <a:rPr lang="fr-BE" dirty="0" smtClean="0"/>
              <a:t>Époux de ?</a:t>
            </a:r>
          </a:p>
          <a:p>
            <a:pPr algn="ctr"/>
            <a:endParaRPr lang="fr-BE" dirty="0"/>
          </a:p>
          <a:p>
            <a:pPr algn="ctr"/>
            <a:r>
              <a:rPr lang="fr-BE" dirty="0" smtClean="0"/>
              <a:t>Régiment: 231</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661233" y="1036864"/>
            <a:ext cx="5411251" cy="1200329"/>
          </a:xfrm>
          <a:prstGeom prst="rect">
            <a:avLst/>
          </a:prstGeom>
          <a:noFill/>
        </p:spPr>
        <p:txBody>
          <a:bodyPr wrap="square" rtlCol="0">
            <a:spAutoFit/>
          </a:bodyPr>
          <a:lstStyle/>
          <a:p>
            <a:r>
              <a:rPr lang="fr-BE" sz="7200" dirty="0" smtClean="0">
                <a:latin typeface="French Script MT" panose="03020402040607040605" pitchFamily="66" charset="0"/>
              </a:rPr>
              <a:t>Angelo </a:t>
            </a:r>
            <a:r>
              <a:rPr lang="fr-BE" sz="7200" dirty="0" err="1" smtClean="0">
                <a:latin typeface="French Script MT" panose="03020402040607040605" pitchFamily="66" charset="0"/>
              </a:rPr>
              <a:t>Laspurgara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492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1898 – 20 ans</a:t>
            </a:r>
          </a:p>
          <a:p>
            <a:pPr algn="ctr"/>
            <a:r>
              <a:rPr lang="fr-BE" dirty="0" smtClean="0"/>
              <a:t>Décédé le 23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58332" y="1050471"/>
            <a:ext cx="5217053" cy="1200329"/>
          </a:xfrm>
          <a:prstGeom prst="rect">
            <a:avLst/>
          </a:prstGeom>
          <a:noFill/>
        </p:spPr>
        <p:txBody>
          <a:bodyPr wrap="square" rtlCol="0">
            <a:spAutoFit/>
          </a:bodyPr>
          <a:lstStyle/>
          <a:p>
            <a:r>
              <a:rPr lang="fr-BE" sz="7200" dirty="0" smtClean="0">
                <a:latin typeface="French Script MT" panose="03020402040607040605" pitchFamily="66" charset="0"/>
              </a:rPr>
              <a:t>Pietro </a:t>
            </a:r>
            <a:r>
              <a:rPr lang="fr-BE" sz="7200" dirty="0" err="1" smtClean="0">
                <a:latin typeface="French Script MT" panose="03020402040607040605" pitchFamily="66" charset="0"/>
              </a:rPr>
              <a:t>Malinwerni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3371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1897 – 21 ans</a:t>
            </a:r>
          </a:p>
          <a:p>
            <a:pPr algn="ctr"/>
            <a:r>
              <a:rPr lang="fr-BE" dirty="0" smtClean="0"/>
              <a:t>Décédé le 10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03468" y="1036864"/>
            <a:ext cx="5326782" cy="1200329"/>
          </a:xfrm>
          <a:prstGeom prst="rect">
            <a:avLst/>
          </a:prstGeom>
          <a:noFill/>
        </p:spPr>
        <p:txBody>
          <a:bodyPr wrap="square" rtlCol="0">
            <a:spAutoFit/>
          </a:bodyPr>
          <a:lstStyle/>
          <a:p>
            <a:r>
              <a:rPr lang="fr-BE" sz="7200" dirty="0" smtClean="0">
                <a:latin typeface="French Script MT" panose="03020402040607040605" pitchFamily="66" charset="0"/>
              </a:rPr>
              <a:t>Giuseppe Marengo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6755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23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48178" y="1039585"/>
            <a:ext cx="4837361" cy="1200329"/>
          </a:xfrm>
          <a:prstGeom prst="rect">
            <a:avLst/>
          </a:prstGeom>
          <a:noFill/>
        </p:spPr>
        <p:txBody>
          <a:bodyPr wrap="square" rtlCol="0">
            <a:spAutoFit/>
          </a:bodyPr>
          <a:lstStyle/>
          <a:p>
            <a:r>
              <a:rPr lang="fr-BE" sz="7200" dirty="0" smtClean="0">
                <a:latin typeface="French Script MT" panose="03020402040607040605" pitchFamily="66" charset="0"/>
              </a:rPr>
              <a:t>Eugenio </a:t>
            </a:r>
            <a:r>
              <a:rPr lang="fr-BE" sz="7200" dirty="0" err="1" smtClean="0">
                <a:latin typeface="French Script MT" panose="03020402040607040605" pitchFamily="66" charset="0"/>
              </a:rPr>
              <a:t>Marone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10907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21 mai 1918</a:t>
            </a:r>
          </a:p>
          <a:p>
            <a:pPr algn="ctr"/>
            <a:r>
              <a:rPr lang="fr-BE" dirty="0" smtClean="0"/>
              <a:t>Inhumé le </a:t>
            </a:r>
          </a:p>
          <a:p>
            <a:pPr algn="ctr"/>
            <a:r>
              <a:rPr lang="fr-BE" dirty="0" smtClean="0"/>
              <a:t>Époux de ?</a:t>
            </a:r>
          </a:p>
          <a:p>
            <a:pPr algn="ctr"/>
            <a:endParaRPr lang="fr-BE" dirty="0"/>
          </a:p>
          <a:p>
            <a:pPr algn="ctr"/>
            <a:r>
              <a:rPr lang="fr-BE" dirty="0" smtClean="0"/>
              <a:t>Régiment: 231</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66296" y="1036864"/>
            <a:ext cx="4801126" cy="1200329"/>
          </a:xfrm>
          <a:prstGeom prst="rect">
            <a:avLst/>
          </a:prstGeom>
          <a:noFill/>
        </p:spPr>
        <p:txBody>
          <a:bodyPr wrap="square" rtlCol="0">
            <a:spAutoFit/>
          </a:bodyPr>
          <a:lstStyle/>
          <a:p>
            <a:r>
              <a:rPr lang="fr-BE" sz="7200" dirty="0" smtClean="0">
                <a:latin typeface="French Script MT" panose="03020402040607040605" pitchFamily="66" charset="0"/>
              </a:rPr>
              <a:t>Antonio </a:t>
            </a:r>
            <a:r>
              <a:rPr lang="fr-BE" sz="7200" dirty="0" err="1" smtClean="0">
                <a:latin typeface="French Script MT" panose="03020402040607040605" pitchFamily="66" charset="0"/>
              </a:rPr>
              <a:t>Mastria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89062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83201" y="1114536"/>
            <a:ext cx="5070229"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Lanciani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77186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1898 – 20 ans</a:t>
            </a:r>
          </a:p>
          <a:p>
            <a:pPr algn="ctr"/>
            <a:r>
              <a:rPr lang="fr-BE" dirty="0" smtClean="0"/>
              <a:t>Décédé en février 1918</a:t>
            </a:r>
          </a:p>
          <a:p>
            <a:pPr algn="ctr"/>
            <a:r>
              <a:rPr lang="fr-BE" dirty="0" smtClean="0"/>
              <a:t>Inhumé le </a:t>
            </a:r>
          </a:p>
          <a:p>
            <a:pPr algn="ctr"/>
            <a:r>
              <a:rPr lang="fr-BE" dirty="0" smtClean="0"/>
              <a:t>Époux de ?</a:t>
            </a:r>
          </a:p>
          <a:p>
            <a:pPr algn="ctr"/>
            <a:endParaRPr lang="fr-BE" dirty="0"/>
          </a:p>
          <a:p>
            <a:pPr algn="ctr"/>
            <a:r>
              <a:rPr lang="fr-BE" dirty="0" smtClean="0"/>
              <a:t>Régiment: 231</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a:t>
            </a:r>
            <a:r>
              <a:rPr lang="fr-BE" dirty="0"/>
              <a:t>4</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39332" y="1039585"/>
            <a:ext cx="4455053" cy="1200329"/>
          </a:xfrm>
          <a:prstGeom prst="rect">
            <a:avLst/>
          </a:prstGeom>
          <a:noFill/>
        </p:spPr>
        <p:txBody>
          <a:bodyPr wrap="square" rtlCol="0">
            <a:spAutoFit/>
          </a:bodyPr>
          <a:lstStyle/>
          <a:p>
            <a:r>
              <a:rPr lang="fr-BE" sz="7200" dirty="0" err="1" smtClean="0">
                <a:latin typeface="French Script MT" panose="03020402040607040605" pitchFamily="66" charset="0"/>
              </a:rPr>
              <a:t>Ubaldo</a:t>
            </a:r>
            <a:r>
              <a:rPr lang="fr-BE" sz="7200" dirty="0" smtClean="0">
                <a:latin typeface="French Script MT" panose="03020402040607040605" pitchFamily="66" charset="0"/>
              </a:rPr>
              <a:t> Mattei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9582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28 janvier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510578" y="1036864"/>
            <a:ext cx="5712561" cy="1200329"/>
          </a:xfrm>
          <a:prstGeom prst="rect">
            <a:avLst/>
          </a:prstGeom>
          <a:noFill/>
        </p:spPr>
        <p:txBody>
          <a:bodyPr wrap="square" rtlCol="0">
            <a:spAutoFit/>
          </a:bodyPr>
          <a:lstStyle/>
          <a:p>
            <a:r>
              <a:rPr lang="fr-BE" sz="7200" dirty="0" smtClean="0">
                <a:latin typeface="French Script MT" panose="03020402040607040605" pitchFamily="66" charset="0"/>
              </a:rPr>
              <a:t>Antonio </a:t>
            </a:r>
            <a:r>
              <a:rPr lang="fr-BE" sz="7200" dirty="0" err="1" smtClean="0">
                <a:latin typeface="French Script MT" panose="03020402040607040605" pitchFamily="66" charset="0"/>
              </a:rPr>
              <a:t>Memicucceo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2495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93248" y="1036864"/>
            <a:ext cx="4747222" cy="1200329"/>
          </a:xfrm>
          <a:prstGeom prst="rect">
            <a:avLst/>
          </a:prstGeom>
          <a:noFill/>
        </p:spPr>
        <p:txBody>
          <a:bodyPr wrap="square" rtlCol="0">
            <a:spAutoFit/>
          </a:bodyPr>
          <a:lstStyle/>
          <a:p>
            <a:r>
              <a:rPr lang="fr-BE" sz="7200" dirty="0" smtClean="0">
                <a:latin typeface="French Script MT" panose="03020402040607040605" pitchFamily="66" charset="0"/>
              </a:rPr>
              <a:t>Martino Monte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14105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en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438076" y="1039585"/>
            <a:ext cx="5857565" cy="1200329"/>
          </a:xfrm>
          <a:prstGeom prst="rect">
            <a:avLst/>
          </a:prstGeom>
          <a:noFill/>
        </p:spPr>
        <p:txBody>
          <a:bodyPr wrap="square" rtlCol="0">
            <a:spAutoFit/>
          </a:bodyPr>
          <a:lstStyle/>
          <a:p>
            <a:r>
              <a:rPr lang="fr-BE" sz="7200" dirty="0" smtClean="0">
                <a:latin typeface="French Script MT" panose="03020402040607040605" pitchFamily="66" charset="0"/>
              </a:rPr>
              <a:t>Vincenzo </a:t>
            </a:r>
            <a:r>
              <a:rPr lang="fr-BE" sz="7200" dirty="0" err="1" smtClean="0">
                <a:latin typeface="French Script MT" panose="03020402040607040605" pitchFamily="66" charset="0"/>
              </a:rPr>
              <a:t>Montovani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8719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26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87625" y="1120077"/>
            <a:ext cx="4558467" cy="1200329"/>
          </a:xfrm>
          <a:prstGeom prst="rect">
            <a:avLst/>
          </a:prstGeom>
          <a:noFill/>
        </p:spPr>
        <p:txBody>
          <a:bodyPr wrap="square" rtlCol="0">
            <a:spAutoFit/>
          </a:bodyPr>
          <a:lstStyle/>
          <a:p>
            <a:r>
              <a:rPr lang="fr-BE" sz="7200" dirty="0" smtClean="0">
                <a:latin typeface="French Script MT" panose="03020402040607040605" pitchFamily="66" charset="0"/>
              </a:rPr>
              <a:t>Antoni </a:t>
            </a:r>
            <a:r>
              <a:rPr lang="fr-BE" sz="7200" dirty="0" err="1" smtClean="0">
                <a:latin typeface="French Script MT" panose="03020402040607040605" pitchFamily="66" charset="0"/>
              </a:rPr>
              <a:t>Muffata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47308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22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28497" y="1036864"/>
            <a:ext cx="3676724" cy="1200329"/>
          </a:xfrm>
          <a:prstGeom prst="rect">
            <a:avLst/>
          </a:prstGeom>
          <a:noFill/>
        </p:spPr>
        <p:txBody>
          <a:bodyPr wrap="square" rtlCol="0">
            <a:spAutoFit/>
          </a:bodyPr>
          <a:lstStyle/>
          <a:p>
            <a:r>
              <a:rPr lang="fr-BE" sz="7200" dirty="0" smtClean="0">
                <a:latin typeface="French Script MT" panose="03020402040607040605" pitchFamily="66" charset="0"/>
              </a:rPr>
              <a:t>Alfredo </a:t>
            </a:r>
            <a:r>
              <a:rPr lang="fr-BE" sz="7200" dirty="0" err="1" smtClean="0">
                <a:latin typeface="French Script MT" panose="03020402040607040605" pitchFamily="66" charset="0"/>
              </a:rPr>
              <a:t>Obici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35717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11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67971" y="1036864"/>
            <a:ext cx="4397775" cy="1200329"/>
          </a:xfrm>
          <a:prstGeom prst="rect">
            <a:avLst/>
          </a:prstGeom>
          <a:noFill/>
        </p:spPr>
        <p:txBody>
          <a:bodyPr wrap="square" rtlCol="0">
            <a:spAutoFit/>
          </a:bodyPr>
          <a:lstStyle/>
          <a:p>
            <a:r>
              <a:rPr lang="fr-BE" sz="7200" dirty="0" err="1">
                <a:latin typeface="French Script MT" panose="03020402040607040605" pitchFamily="66" charset="0"/>
              </a:rPr>
              <a:t>B</a:t>
            </a:r>
            <a:r>
              <a:rPr lang="fr-BE" sz="7200" dirty="0" err="1" smtClean="0">
                <a:latin typeface="French Script MT" panose="03020402040607040605" pitchFamily="66" charset="0"/>
              </a:rPr>
              <a:t>attista</a:t>
            </a:r>
            <a:r>
              <a:rPr lang="fr-BE" sz="7200" dirty="0" smtClean="0">
                <a:latin typeface="French Script MT" panose="03020402040607040605" pitchFamily="66" charset="0"/>
              </a:rPr>
              <a:t> </a:t>
            </a:r>
            <a:r>
              <a:rPr lang="fr-BE" sz="7200" dirty="0" err="1" smtClean="0">
                <a:latin typeface="French Script MT" panose="03020402040607040605" pitchFamily="66" charset="0"/>
              </a:rPr>
              <a:t>Paderi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3804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30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641311" y="1039585"/>
            <a:ext cx="5451095" cy="1200329"/>
          </a:xfrm>
          <a:prstGeom prst="rect">
            <a:avLst/>
          </a:prstGeom>
          <a:noFill/>
        </p:spPr>
        <p:txBody>
          <a:bodyPr wrap="square" rtlCol="0">
            <a:spAutoFit/>
          </a:bodyPr>
          <a:lstStyle/>
          <a:p>
            <a:r>
              <a:rPr lang="fr-BE" sz="7200" dirty="0" smtClean="0">
                <a:latin typeface="French Script MT" panose="03020402040607040605" pitchFamily="66" charset="0"/>
              </a:rPr>
              <a:t>Luigi </a:t>
            </a:r>
            <a:r>
              <a:rPr lang="fr-BE" sz="7200" dirty="0" err="1" smtClean="0">
                <a:latin typeface="French Script MT" panose="03020402040607040605" pitchFamily="66" charset="0"/>
              </a:rPr>
              <a:t>Pellegrineschi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202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28 janvier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90968" y="1036864"/>
            <a:ext cx="4951781" cy="1200329"/>
          </a:xfrm>
          <a:prstGeom prst="rect">
            <a:avLst/>
          </a:prstGeom>
          <a:noFill/>
        </p:spPr>
        <p:txBody>
          <a:bodyPr wrap="square" rtlCol="0">
            <a:spAutoFit/>
          </a:bodyPr>
          <a:lstStyle/>
          <a:p>
            <a:r>
              <a:rPr lang="fr-BE" sz="7200" dirty="0" err="1" smtClean="0">
                <a:latin typeface="French Script MT" panose="03020402040607040605" pitchFamily="66" charset="0"/>
              </a:rPr>
              <a:t>Gennaro</a:t>
            </a:r>
            <a:r>
              <a:rPr lang="fr-BE" sz="7200" dirty="0" smtClean="0">
                <a:latin typeface="French Script MT" panose="03020402040607040605" pitchFamily="66" charset="0"/>
              </a:rPr>
              <a:t> </a:t>
            </a:r>
            <a:r>
              <a:rPr lang="fr-BE" sz="7200" dirty="0" err="1" smtClean="0">
                <a:latin typeface="French Script MT" panose="03020402040607040605" pitchFamily="66" charset="0"/>
              </a:rPr>
              <a:t>Piccirillo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28791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21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56971" y="1028699"/>
            <a:ext cx="3419775" cy="1200329"/>
          </a:xfrm>
          <a:prstGeom prst="rect">
            <a:avLst/>
          </a:prstGeom>
          <a:noFill/>
        </p:spPr>
        <p:txBody>
          <a:bodyPr wrap="square" rtlCol="0">
            <a:spAutoFit/>
          </a:bodyPr>
          <a:lstStyle/>
          <a:p>
            <a:r>
              <a:rPr lang="fr-BE" sz="7200" dirty="0" err="1" smtClean="0">
                <a:latin typeface="French Script MT" panose="03020402040607040605" pitchFamily="66" charset="0"/>
              </a:rPr>
              <a:t>Aimo</a:t>
            </a:r>
            <a:r>
              <a:rPr lang="fr-BE" sz="7200" dirty="0" smtClean="0">
                <a:latin typeface="French Script MT" panose="03020402040607040605" pitchFamily="66" charset="0"/>
              </a:rPr>
              <a:t> Pietro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0449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358216" y="1096111"/>
            <a:ext cx="6017286" cy="1200329"/>
          </a:xfrm>
          <a:prstGeom prst="rect">
            <a:avLst/>
          </a:prstGeom>
          <a:noFill/>
        </p:spPr>
        <p:txBody>
          <a:bodyPr wrap="square" rtlCol="0">
            <a:spAutoFit/>
          </a:bodyPr>
          <a:lstStyle/>
          <a:p>
            <a:r>
              <a:rPr lang="fr-BE" sz="7200" dirty="0" smtClean="0">
                <a:latin typeface="French Script MT" panose="03020402040607040605" pitchFamily="66" charset="0"/>
              </a:rPr>
              <a:t>Alessandro </a:t>
            </a:r>
            <a:r>
              <a:rPr lang="fr-BE" sz="7200" dirty="0" err="1" smtClean="0">
                <a:latin typeface="French Script MT" panose="03020402040607040605" pitchFamily="66" charset="0"/>
              </a:rPr>
              <a:t>Lazzaretto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861802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29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34430" y="1036864"/>
            <a:ext cx="4264858" cy="1200329"/>
          </a:xfrm>
          <a:prstGeom prst="rect">
            <a:avLst/>
          </a:prstGeom>
          <a:noFill/>
        </p:spPr>
        <p:txBody>
          <a:bodyPr wrap="square" rtlCol="0">
            <a:spAutoFit/>
          </a:bodyPr>
          <a:lstStyle/>
          <a:p>
            <a:r>
              <a:rPr lang="fr-BE" sz="7200" dirty="0" err="1" smtClean="0">
                <a:latin typeface="French Script MT" panose="03020402040607040605" pitchFamily="66" charset="0"/>
              </a:rPr>
              <a:t>Prospero</a:t>
            </a:r>
            <a:r>
              <a:rPr lang="fr-BE" sz="7200" dirty="0" smtClean="0">
                <a:latin typeface="French Script MT" panose="03020402040607040605" pitchFamily="66" charset="0"/>
              </a:rPr>
              <a:t> </a:t>
            </a:r>
            <a:r>
              <a:rPr lang="fr-BE" sz="7200" dirty="0" err="1" smtClean="0">
                <a:latin typeface="French Script MT" panose="03020402040607040605" pitchFamily="66" charset="0"/>
              </a:rPr>
              <a:t>Pizzo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06323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5</a:t>
            </a:r>
            <a:r>
              <a:rPr lang="fr-BE" dirty="0" smtClean="0"/>
              <a:t>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33044" y="1036864"/>
            <a:ext cx="4667629" cy="1200329"/>
          </a:xfrm>
          <a:prstGeom prst="rect">
            <a:avLst/>
          </a:prstGeom>
          <a:noFill/>
        </p:spPr>
        <p:txBody>
          <a:bodyPr wrap="square" rtlCol="0">
            <a:spAutoFit/>
          </a:bodyPr>
          <a:lstStyle/>
          <a:p>
            <a:r>
              <a:rPr lang="fr-BE" sz="7200" dirty="0" smtClean="0">
                <a:latin typeface="French Script MT" panose="03020402040607040605" pitchFamily="66" charset="0"/>
              </a:rPr>
              <a:t>Marco </a:t>
            </a:r>
            <a:r>
              <a:rPr lang="fr-BE" sz="7200" dirty="0" err="1" smtClean="0">
                <a:latin typeface="French Script MT" panose="03020402040607040605" pitchFamily="66" charset="0"/>
              </a:rPr>
              <a:t>Rastello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96364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5</a:t>
            </a:r>
            <a:r>
              <a:rPr lang="fr-BE" dirty="0" smtClean="0"/>
              <a:t> juin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81695" y="1036864"/>
            <a:ext cx="4170327" cy="1200329"/>
          </a:xfrm>
          <a:prstGeom prst="rect">
            <a:avLst/>
          </a:prstGeom>
          <a:noFill/>
        </p:spPr>
        <p:txBody>
          <a:bodyPr wrap="square" rtlCol="0">
            <a:spAutoFit/>
          </a:bodyPr>
          <a:lstStyle/>
          <a:p>
            <a:r>
              <a:rPr lang="fr-BE" sz="7200" dirty="0" smtClean="0">
                <a:latin typeface="French Script MT" panose="03020402040607040605" pitchFamily="66" charset="0"/>
              </a:rPr>
              <a:t>François Rosa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558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29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56228" y="1036864"/>
            <a:ext cx="4421261" cy="1200329"/>
          </a:xfrm>
          <a:prstGeom prst="rect">
            <a:avLst/>
          </a:prstGeom>
          <a:noFill/>
        </p:spPr>
        <p:txBody>
          <a:bodyPr wrap="square" rtlCol="0">
            <a:spAutoFit/>
          </a:bodyPr>
          <a:lstStyle/>
          <a:p>
            <a:r>
              <a:rPr lang="fr-BE" sz="7200" dirty="0" smtClean="0">
                <a:latin typeface="French Script MT" panose="03020402040607040605" pitchFamily="66" charset="0"/>
              </a:rPr>
              <a:t>Giovanni Rosso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4491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8</a:t>
            </a:r>
            <a:r>
              <a:rPr lang="fr-BE" dirty="0" smtClean="0"/>
              <a:t>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40516" y="1036864"/>
            <a:ext cx="4852686" cy="1200329"/>
          </a:xfrm>
          <a:prstGeom prst="rect">
            <a:avLst/>
          </a:prstGeom>
          <a:noFill/>
        </p:spPr>
        <p:txBody>
          <a:bodyPr wrap="square" rtlCol="0">
            <a:spAutoFit/>
          </a:bodyPr>
          <a:lstStyle/>
          <a:p>
            <a:r>
              <a:rPr lang="fr-BE" sz="7200" dirty="0" smtClean="0">
                <a:latin typeface="French Script MT" panose="03020402040607040605" pitchFamily="66" charset="0"/>
              </a:rPr>
              <a:t>Vincent </a:t>
            </a:r>
            <a:r>
              <a:rPr lang="fr-BE" sz="7200" dirty="0" err="1" smtClean="0">
                <a:latin typeface="French Script MT" panose="03020402040607040605" pitchFamily="66" charset="0"/>
              </a:rPr>
              <a:t>Roveccio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22963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en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91657" y="1036864"/>
            <a:ext cx="3550403" cy="1200329"/>
          </a:xfrm>
          <a:prstGeom prst="rect">
            <a:avLst/>
          </a:prstGeom>
          <a:noFill/>
        </p:spPr>
        <p:txBody>
          <a:bodyPr wrap="square" rtlCol="0">
            <a:spAutoFit/>
          </a:bodyPr>
          <a:lstStyle/>
          <a:p>
            <a:r>
              <a:rPr lang="fr-BE" sz="7200" dirty="0" smtClean="0">
                <a:latin typeface="French Script MT" panose="03020402040607040605" pitchFamily="66" charset="0"/>
              </a:rPr>
              <a:t>Lino </a:t>
            </a:r>
            <a:r>
              <a:rPr lang="fr-BE" sz="7200" dirty="0" err="1" smtClean="0">
                <a:latin typeface="French Script MT" panose="03020402040607040605" pitchFamily="66" charset="0"/>
              </a:rPr>
              <a:t>Roveri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91442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23 avril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18102" y="1036864"/>
            <a:ext cx="4297514" cy="1200329"/>
          </a:xfrm>
          <a:prstGeom prst="rect">
            <a:avLst/>
          </a:prstGeom>
          <a:noFill/>
        </p:spPr>
        <p:txBody>
          <a:bodyPr wrap="square" rtlCol="0">
            <a:spAutoFit/>
          </a:bodyPr>
          <a:lstStyle/>
          <a:p>
            <a:r>
              <a:rPr lang="fr-BE" sz="7200" dirty="0" smtClean="0">
                <a:latin typeface="French Script MT" panose="03020402040607040605" pitchFamily="66" charset="0"/>
              </a:rPr>
              <a:t>Orlando </a:t>
            </a:r>
            <a:r>
              <a:rPr lang="fr-BE" sz="7200" dirty="0" err="1" smtClean="0">
                <a:latin typeface="French Script MT" panose="03020402040607040605" pitchFamily="66" charset="0"/>
              </a:rPr>
              <a:t>Russo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5769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26 mars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14687" y="1036864"/>
            <a:ext cx="4504343" cy="1200329"/>
          </a:xfrm>
          <a:prstGeom prst="rect">
            <a:avLst/>
          </a:prstGeom>
          <a:noFill/>
        </p:spPr>
        <p:txBody>
          <a:bodyPr wrap="square" rtlCol="0">
            <a:spAutoFit/>
          </a:bodyPr>
          <a:lstStyle/>
          <a:p>
            <a:r>
              <a:rPr lang="fr-BE" sz="7200" dirty="0" smtClean="0">
                <a:latin typeface="French Script MT" panose="03020402040607040605" pitchFamily="66" charset="0"/>
              </a:rPr>
              <a:t>Domenico Salin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48941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1881 – 37 ans</a:t>
            </a:r>
          </a:p>
          <a:p>
            <a:pPr algn="ctr"/>
            <a:r>
              <a:rPr lang="fr-BE" dirty="0" smtClean="0"/>
              <a:t>Décédé le 28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52-3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50262" y="1036864"/>
            <a:ext cx="4433193" cy="1200329"/>
          </a:xfrm>
          <a:prstGeom prst="rect">
            <a:avLst/>
          </a:prstGeom>
          <a:noFill/>
        </p:spPr>
        <p:txBody>
          <a:bodyPr wrap="square" rtlCol="0">
            <a:spAutoFit/>
          </a:bodyPr>
          <a:lstStyle/>
          <a:p>
            <a:r>
              <a:rPr lang="fr-BE" sz="7200" dirty="0" smtClean="0">
                <a:latin typeface="French Script MT" panose="03020402040607040605" pitchFamily="66" charset="0"/>
              </a:rPr>
              <a:t>Vincent </a:t>
            </a:r>
            <a:r>
              <a:rPr lang="fr-BE" sz="7200" dirty="0" err="1" smtClean="0">
                <a:latin typeface="French Script MT" panose="03020402040607040605" pitchFamily="66" charset="0"/>
              </a:rPr>
              <a:t>Sigrise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65169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25 novembre 1978</a:t>
            </a:r>
          </a:p>
          <a:p>
            <a:pPr algn="ctr"/>
            <a:r>
              <a:rPr lang="fr-BE" dirty="0" smtClean="0"/>
              <a:t>Exhumé d’Aubange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79617" y="1036864"/>
            <a:ext cx="4774484"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Silvano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9925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66495" y="1096111"/>
            <a:ext cx="4703641" cy="1200329"/>
          </a:xfrm>
          <a:prstGeom prst="rect">
            <a:avLst/>
          </a:prstGeom>
          <a:noFill/>
        </p:spPr>
        <p:txBody>
          <a:bodyPr wrap="square" rtlCol="0">
            <a:spAutoFit/>
          </a:bodyPr>
          <a:lstStyle/>
          <a:p>
            <a:r>
              <a:rPr lang="fr-BE" sz="7200" dirty="0" smtClean="0">
                <a:latin typeface="French Script MT" panose="03020402040607040605" pitchFamily="66" charset="0"/>
              </a:rPr>
              <a:t>Natale </a:t>
            </a:r>
            <a:r>
              <a:rPr lang="fr-BE" sz="7200" dirty="0" err="1" smtClean="0">
                <a:latin typeface="French Script MT" panose="03020402040607040605" pitchFamily="66" charset="0"/>
              </a:rPr>
              <a:t>Limonta</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690852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25 novembre 1918</a:t>
            </a:r>
          </a:p>
          <a:p>
            <a:pPr algn="ctr"/>
            <a:r>
              <a:rPr lang="fr-BE" dirty="0" smtClean="0"/>
              <a:t>Exhumé d’Aubange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08696" y="1050471"/>
            <a:ext cx="3516325" cy="1200329"/>
          </a:xfrm>
          <a:prstGeom prst="rect">
            <a:avLst/>
          </a:prstGeom>
          <a:noFill/>
        </p:spPr>
        <p:txBody>
          <a:bodyPr wrap="square" rtlCol="0">
            <a:spAutoFit/>
          </a:bodyPr>
          <a:lstStyle/>
          <a:p>
            <a:r>
              <a:rPr lang="fr-BE" sz="7200" dirty="0" smtClean="0">
                <a:latin typeface="French Script MT" panose="03020402040607040605" pitchFamily="66" charset="0"/>
              </a:rPr>
              <a:t>Dario </a:t>
            </a:r>
            <a:r>
              <a:rPr lang="fr-BE" sz="7200" dirty="0" err="1" smtClean="0">
                <a:latin typeface="French Script MT" panose="03020402040607040605" pitchFamily="66" charset="0"/>
              </a:rPr>
              <a:t>Socci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03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25 novembre 1918</a:t>
            </a:r>
          </a:p>
          <a:p>
            <a:pPr algn="ctr"/>
            <a:r>
              <a:rPr lang="fr-BE" dirty="0" smtClean="0"/>
              <a:t>Exhumé d’Aubange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90538" y="1036864"/>
            <a:ext cx="4152642" cy="1200329"/>
          </a:xfrm>
          <a:prstGeom prst="rect">
            <a:avLst/>
          </a:prstGeom>
          <a:noFill/>
        </p:spPr>
        <p:txBody>
          <a:bodyPr wrap="square" rtlCol="0">
            <a:spAutoFit/>
          </a:bodyPr>
          <a:lstStyle/>
          <a:p>
            <a:r>
              <a:rPr lang="fr-BE" sz="7200" dirty="0" smtClean="0">
                <a:latin typeface="French Script MT" panose="03020402040607040605" pitchFamily="66" charset="0"/>
              </a:rPr>
              <a:t>Dante </a:t>
            </a:r>
            <a:r>
              <a:rPr lang="fr-BE" sz="7200" dirty="0" err="1" smtClean="0">
                <a:latin typeface="French Script MT" panose="03020402040607040605" pitchFamily="66" charset="0"/>
              </a:rPr>
              <a:t>Storchi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93391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mai 1918</a:t>
            </a:r>
          </a:p>
          <a:p>
            <a:pPr algn="ctr"/>
            <a:r>
              <a:rPr lang="fr-BE" dirty="0" smtClean="0"/>
              <a:t>Inhumé le ?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71599" y="1036864"/>
            <a:ext cx="4990519" cy="1200329"/>
          </a:xfrm>
          <a:prstGeom prst="rect">
            <a:avLst/>
          </a:prstGeom>
          <a:noFill/>
        </p:spPr>
        <p:txBody>
          <a:bodyPr wrap="square" rtlCol="0">
            <a:spAutoFit/>
          </a:bodyPr>
          <a:lstStyle/>
          <a:p>
            <a:r>
              <a:rPr lang="fr-BE" sz="7200" dirty="0" smtClean="0">
                <a:latin typeface="French Script MT" panose="03020402040607040605" pitchFamily="66" charset="0"/>
              </a:rPr>
              <a:t>Francesco </a:t>
            </a:r>
            <a:r>
              <a:rPr lang="fr-BE" sz="7200" dirty="0" err="1" smtClean="0">
                <a:latin typeface="French Script MT" panose="03020402040607040605" pitchFamily="66" charset="0"/>
              </a:rPr>
              <a:t>Tacconi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81332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9 juin 1918</a:t>
            </a:r>
          </a:p>
          <a:p>
            <a:pPr algn="ctr"/>
            <a:r>
              <a:rPr lang="fr-BE" dirty="0" smtClean="0"/>
              <a:t>Inhumé le ?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493401" y="1036864"/>
            <a:ext cx="5746915" cy="1200329"/>
          </a:xfrm>
          <a:prstGeom prst="rect">
            <a:avLst/>
          </a:prstGeom>
          <a:noFill/>
        </p:spPr>
        <p:txBody>
          <a:bodyPr wrap="square" rtlCol="0">
            <a:spAutoFit/>
          </a:bodyPr>
          <a:lstStyle/>
          <a:p>
            <a:r>
              <a:rPr lang="fr-BE" sz="7200" dirty="0" smtClean="0">
                <a:latin typeface="French Script MT" panose="03020402040607040605" pitchFamily="66" charset="0"/>
              </a:rPr>
              <a:t>Domenico </a:t>
            </a:r>
            <a:r>
              <a:rPr lang="fr-BE" sz="7200" dirty="0" err="1" smtClean="0">
                <a:latin typeface="French Script MT" panose="03020402040607040605" pitchFamily="66" charset="0"/>
              </a:rPr>
              <a:t>Tomassino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77853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1898 – 21 ans</a:t>
            </a:r>
          </a:p>
          <a:p>
            <a:pPr algn="ctr"/>
            <a:r>
              <a:rPr lang="fr-BE" dirty="0" smtClean="0"/>
              <a:t>Décédé le 16 janvier 1919</a:t>
            </a:r>
          </a:p>
          <a:p>
            <a:pPr algn="ctr"/>
            <a:r>
              <a:rPr lang="fr-BE" dirty="0" smtClean="0"/>
              <a:t>Inhumé le ? </a:t>
            </a:r>
          </a:p>
          <a:p>
            <a:pPr algn="ctr"/>
            <a:r>
              <a:rPr lang="fr-BE" dirty="0" smtClean="0"/>
              <a:t>Époux de ?</a:t>
            </a:r>
          </a:p>
          <a:p>
            <a:pPr algn="ctr"/>
            <a:endParaRPr lang="fr-BE" dirty="0"/>
          </a:p>
          <a:p>
            <a:pPr algn="ctr"/>
            <a:r>
              <a:rPr lang="fr-BE" dirty="0" smtClean="0"/>
              <a:t>Régiment: 6</a:t>
            </a:r>
            <a:r>
              <a:rPr lang="fr-BE" baseline="30000" dirty="0" smtClean="0"/>
              <a:t>e</a:t>
            </a:r>
            <a:r>
              <a:rPr lang="fr-BE" dirty="0" smtClean="0"/>
              <a:t> d’Infanterie, 8Cie</a:t>
            </a:r>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52-1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54774" y="1036864"/>
            <a:ext cx="4024170" cy="1200329"/>
          </a:xfrm>
          <a:prstGeom prst="rect">
            <a:avLst/>
          </a:prstGeom>
          <a:noFill/>
        </p:spPr>
        <p:txBody>
          <a:bodyPr wrap="square" rtlCol="0">
            <a:spAutoFit/>
          </a:bodyPr>
          <a:lstStyle/>
          <a:p>
            <a:r>
              <a:rPr lang="fr-BE" sz="7200" dirty="0" smtClean="0">
                <a:latin typeface="French Script MT" panose="03020402040607040605" pitchFamily="66" charset="0"/>
              </a:rPr>
              <a:t>Luigi </a:t>
            </a:r>
            <a:r>
              <a:rPr lang="fr-BE" sz="7200" dirty="0" err="1" smtClean="0">
                <a:latin typeface="French Script MT" panose="03020402040607040605" pitchFamily="66" charset="0"/>
              </a:rPr>
              <a:t>Torgnai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9061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11 mai 1918</a:t>
            </a:r>
          </a:p>
          <a:p>
            <a:pPr algn="ctr"/>
            <a:r>
              <a:rPr lang="fr-BE" dirty="0" smtClean="0"/>
              <a:t>Inhumé le ?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14630" y="1017814"/>
            <a:ext cx="3504458" cy="1200329"/>
          </a:xfrm>
          <a:prstGeom prst="rect">
            <a:avLst/>
          </a:prstGeom>
          <a:noFill/>
        </p:spPr>
        <p:txBody>
          <a:bodyPr wrap="square" rtlCol="0">
            <a:spAutoFit/>
          </a:bodyPr>
          <a:lstStyle/>
          <a:p>
            <a:r>
              <a:rPr lang="fr-BE" sz="7200" dirty="0" smtClean="0">
                <a:latin typeface="French Script MT" panose="03020402040607040605" pitchFamily="66" charset="0"/>
              </a:rPr>
              <a:t>Oreste </a:t>
            </a:r>
            <a:r>
              <a:rPr lang="fr-BE" sz="7200" dirty="0" err="1" smtClean="0">
                <a:latin typeface="French Script MT" panose="03020402040607040605" pitchFamily="66" charset="0"/>
              </a:rPr>
              <a:t>Tucci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676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19 novembre 1918</a:t>
            </a:r>
          </a:p>
          <a:p>
            <a:pPr algn="ctr"/>
            <a:r>
              <a:rPr lang="fr-BE" dirty="0" smtClean="0"/>
              <a:t>Inhumé le ?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35031" y="1036864"/>
            <a:ext cx="4263656" cy="1200329"/>
          </a:xfrm>
          <a:prstGeom prst="rect">
            <a:avLst/>
          </a:prstGeom>
          <a:noFill/>
        </p:spPr>
        <p:txBody>
          <a:bodyPr wrap="square" rtlCol="0">
            <a:spAutoFit/>
          </a:bodyPr>
          <a:lstStyle/>
          <a:p>
            <a:r>
              <a:rPr lang="fr-BE" sz="7200" dirty="0" smtClean="0">
                <a:latin typeface="French Script MT" panose="03020402040607040605" pitchFamily="66" charset="0"/>
              </a:rPr>
              <a:t>Cesare </a:t>
            </a:r>
            <a:r>
              <a:rPr lang="fr-BE" sz="7200" dirty="0" err="1" smtClean="0">
                <a:latin typeface="French Script MT" panose="03020402040607040605" pitchFamily="66" charset="0"/>
              </a:rPr>
              <a:t>Tunatco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14147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17 novembre 1918</a:t>
            </a:r>
          </a:p>
          <a:p>
            <a:pPr algn="ctr"/>
            <a:r>
              <a:rPr lang="fr-BE" dirty="0" smtClean="0"/>
              <a:t>Inhumé le ?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Mat 36325</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52-4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35031" y="1036864"/>
            <a:ext cx="4263656"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Urbani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22192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 mai 1918</a:t>
            </a:r>
          </a:p>
          <a:p>
            <a:pPr algn="ctr"/>
            <a:r>
              <a:rPr lang="fr-BE" dirty="0" smtClean="0"/>
              <a:t>Inhumé le ?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00842" y="1036864"/>
            <a:ext cx="5132033" cy="1200329"/>
          </a:xfrm>
          <a:prstGeom prst="rect">
            <a:avLst/>
          </a:prstGeom>
          <a:noFill/>
        </p:spPr>
        <p:txBody>
          <a:bodyPr wrap="square" rtlCol="0">
            <a:spAutoFit/>
          </a:bodyPr>
          <a:lstStyle/>
          <a:p>
            <a:r>
              <a:rPr lang="fr-BE" sz="7200" dirty="0" err="1" smtClean="0">
                <a:latin typeface="French Script MT" panose="03020402040607040605" pitchFamily="66" charset="0"/>
              </a:rPr>
              <a:t>Frederico</a:t>
            </a:r>
            <a:r>
              <a:rPr lang="fr-BE" sz="7200" dirty="0" smtClean="0">
                <a:latin typeface="French Script MT" panose="03020402040607040605" pitchFamily="66" charset="0"/>
              </a:rPr>
              <a:t> </a:t>
            </a:r>
            <a:r>
              <a:rPr lang="fr-BE" sz="7200" dirty="0" err="1" smtClean="0">
                <a:latin typeface="French Script MT" panose="03020402040607040605" pitchFamily="66" charset="0"/>
              </a:rPr>
              <a:t>Urbinati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2396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décembre 1918</a:t>
            </a:r>
          </a:p>
          <a:p>
            <a:pPr algn="ctr"/>
            <a:r>
              <a:rPr lang="fr-BE" dirty="0" smtClean="0"/>
              <a:t>Inhumé le ?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34-3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17994" y="1036864"/>
            <a:ext cx="4097729" cy="1200329"/>
          </a:xfrm>
          <a:prstGeom prst="rect">
            <a:avLst/>
          </a:prstGeom>
          <a:noFill/>
        </p:spPr>
        <p:txBody>
          <a:bodyPr wrap="square" rtlCol="0">
            <a:spAutoFit/>
          </a:bodyPr>
          <a:lstStyle/>
          <a:p>
            <a:r>
              <a:rPr lang="fr-BE" sz="7200" dirty="0" smtClean="0">
                <a:latin typeface="French Script MT" panose="03020402040607040605" pitchFamily="66" charset="0"/>
              </a:rPr>
              <a:t>Silvio </a:t>
            </a:r>
            <a:r>
              <a:rPr lang="fr-BE" sz="7200" dirty="0" err="1" smtClean="0">
                <a:latin typeface="French Script MT" panose="03020402040607040605" pitchFamily="66" charset="0"/>
              </a:rPr>
              <a:t>Vanzan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84027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76621" y="1092765"/>
            <a:ext cx="4283389" cy="1200329"/>
          </a:xfrm>
          <a:prstGeom prst="rect">
            <a:avLst/>
          </a:prstGeom>
          <a:noFill/>
        </p:spPr>
        <p:txBody>
          <a:bodyPr wrap="square" rtlCol="0">
            <a:spAutoFit/>
          </a:bodyPr>
          <a:lstStyle/>
          <a:p>
            <a:r>
              <a:rPr lang="fr-BE" sz="7200" dirty="0" smtClean="0">
                <a:latin typeface="French Script MT" panose="03020402040607040605" pitchFamily="66" charset="0"/>
              </a:rPr>
              <a:t>Antonio </a:t>
            </a:r>
            <a:r>
              <a:rPr lang="fr-BE" sz="7200" dirty="0" err="1" smtClean="0">
                <a:latin typeface="French Script MT" panose="03020402040607040605" pitchFamily="66" charset="0"/>
              </a:rPr>
              <a:t>Lovolo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925791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20 mai 1918</a:t>
            </a:r>
          </a:p>
          <a:p>
            <a:pPr algn="ctr"/>
            <a:r>
              <a:rPr lang="fr-BE" dirty="0" smtClean="0"/>
              <a:t>Exhumé d’Aubange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18556" y="1036864"/>
            <a:ext cx="4696605" cy="1200329"/>
          </a:xfrm>
          <a:prstGeom prst="rect">
            <a:avLst/>
          </a:prstGeom>
          <a:noFill/>
        </p:spPr>
        <p:txBody>
          <a:bodyPr wrap="square" rtlCol="0">
            <a:spAutoFit/>
          </a:bodyPr>
          <a:lstStyle/>
          <a:p>
            <a:r>
              <a:rPr lang="fr-BE" sz="7200" dirty="0" smtClean="0">
                <a:latin typeface="French Script MT" panose="03020402040607040605" pitchFamily="66" charset="0"/>
              </a:rPr>
              <a:t>Eugène </a:t>
            </a:r>
            <a:r>
              <a:rPr lang="fr-BE" sz="7200" dirty="0" err="1" smtClean="0">
                <a:latin typeface="French Script MT" panose="03020402040607040605" pitchFamily="66" charset="0"/>
              </a:rPr>
              <a:t>Verdachi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02464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17 décembre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617874" y="1036864"/>
            <a:ext cx="5497970" cy="1200329"/>
          </a:xfrm>
          <a:prstGeom prst="rect">
            <a:avLst/>
          </a:prstGeom>
          <a:noFill/>
        </p:spPr>
        <p:txBody>
          <a:bodyPr wrap="square" rtlCol="0">
            <a:spAutoFit/>
          </a:bodyPr>
          <a:lstStyle/>
          <a:p>
            <a:r>
              <a:rPr lang="fr-BE" sz="7200" dirty="0" smtClean="0">
                <a:latin typeface="French Script MT" panose="03020402040607040605" pitchFamily="66" charset="0"/>
              </a:rPr>
              <a:t>Domenico </a:t>
            </a:r>
            <a:r>
              <a:rPr lang="fr-BE" sz="7200" dirty="0" err="1" smtClean="0">
                <a:latin typeface="French Script MT" panose="03020402040607040605" pitchFamily="66" charset="0"/>
              </a:rPr>
              <a:t>Visiconto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55586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a:t>
            </a:r>
            <a:r>
              <a:rPr lang="fr-BE" dirty="0"/>
              <a:t>6</a:t>
            </a:r>
            <a:r>
              <a:rPr lang="fr-BE" dirty="0" smtClean="0"/>
              <a:t>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66639" y="1036864"/>
            <a:ext cx="4400440" cy="1200329"/>
          </a:xfrm>
          <a:prstGeom prst="rect">
            <a:avLst/>
          </a:prstGeom>
          <a:noFill/>
        </p:spPr>
        <p:txBody>
          <a:bodyPr wrap="square" rtlCol="0">
            <a:spAutoFit/>
          </a:bodyPr>
          <a:lstStyle/>
          <a:p>
            <a:r>
              <a:rPr lang="fr-BE" sz="7200" dirty="0" smtClean="0">
                <a:latin typeface="French Script MT" panose="03020402040607040605" pitchFamily="66" charset="0"/>
              </a:rPr>
              <a:t>Pascal </a:t>
            </a:r>
            <a:r>
              <a:rPr lang="fr-BE" sz="7200" dirty="0" err="1" smtClean="0">
                <a:latin typeface="French Script MT" panose="03020402040607040605" pitchFamily="66" charset="0"/>
              </a:rPr>
              <a:t>Vistocco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3114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1893 – 25 ans</a:t>
            </a:r>
          </a:p>
          <a:p>
            <a:pPr algn="ctr"/>
            <a:r>
              <a:rPr lang="fr-BE" dirty="0" smtClean="0"/>
              <a:t>Décédé le 2 octobre 1918</a:t>
            </a:r>
          </a:p>
          <a:p>
            <a:pPr algn="ctr"/>
            <a:r>
              <a:rPr lang="fr-BE" dirty="0" smtClean="0"/>
              <a:t>Inhumé le </a:t>
            </a:r>
          </a:p>
          <a:p>
            <a:pPr algn="ctr"/>
            <a:r>
              <a:rPr lang="fr-BE" dirty="0" smtClean="0"/>
              <a:t>Célibataire</a:t>
            </a:r>
          </a:p>
          <a:p>
            <a:pPr algn="ctr"/>
            <a:endParaRPr lang="fr-BE" dirty="0"/>
          </a:p>
          <a:p>
            <a:pPr algn="ctr"/>
            <a:r>
              <a:rPr lang="fr-BE" dirty="0" smtClean="0"/>
              <a:t>Régiment: 74</a:t>
            </a:r>
            <a:r>
              <a:rPr lang="fr-BE" baseline="30000" dirty="0" smtClean="0"/>
              <a:t>e</a:t>
            </a:r>
            <a:r>
              <a:rPr lang="fr-BE" dirty="0" smtClean="0"/>
              <a:t> d’Infanterie, 1131Cie</a:t>
            </a:r>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18-1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24693" y="1036864"/>
            <a:ext cx="3884332" cy="1200329"/>
          </a:xfrm>
          <a:prstGeom prst="rect">
            <a:avLst/>
          </a:prstGeom>
          <a:noFill/>
        </p:spPr>
        <p:txBody>
          <a:bodyPr wrap="square" rtlCol="0">
            <a:spAutoFit/>
          </a:bodyPr>
          <a:lstStyle/>
          <a:p>
            <a:r>
              <a:rPr lang="fr-BE" sz="7200" dirty="0" smtClean="0">
                <a:latin typeface="French Script MT" panose="03020402040607040605" pitchFamily="66" charset="0"/>
              </a:rPr>
              <a:t>Rocco </a:t>
            </a:r>
            <a:r>
              <a:rPr lang="fr-BE" sz="7200" dirty="0" err="1" smtClean="0">
                <a:latin typeface="French Script MT" panose="03020402040607040605" pitchFamily="66" charset="0"/>
              </a:rPr>
              <a:t>Vitelli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61815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25 mars 1918</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163 - 7</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20320" y="1036864"/>
            <a:ext cx="4693078"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Zanotti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92827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495</a:t>
            </a:fld>
            <a:endParaRPr lang="fr-BE" dirty="0"/>
          </a:p>
        </p:txBody>
      </p:sp>
      <p:grpSp>
        <p:nvGrpSpPr>
          <p:cNvPr id="6" name="Groupe 5"/>
          <p:cNvGrpSpPr/>
          <p:nvPr/>
        </p:nvGrpSpPr>
        <p:grpSpPr>
          <a:xfrm>
            <a:off x="1059782" y="868679"/>
            <a:ext cx="925288" cy="5303521"/>
            <a:chOff x="1725905" y="868679"/>
            <a:chExt cx="925288" cy="5303521"/>
          </a:xfrm>
        </p:grpSpPr>
        <p:sp>
          <p:nvSpPr>
            <p:cNvPr id="7" name="Titre 1"/>
            <p:cNvSpPr txBox="1">
              <a:spLocks/>
            </p:cNvSpPr>
            <p:nvPr/>
          </p:nvSpPr>
          <p:spPr>
            <a:xfrm rot="16200000">
              <a:off x="-463210" y="3099163"/>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163 - 9</a:t>
              </a:r>
              <a:endParaRPr lang="fr-BE" dirty="0">
                <a:latin typeface="Blackadder ITC" panose="04020505051007020D02" pitchFamily="82" charset="0"/>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905" y="5170713"/>
              <a:ext cx="925287" cy="693965"/>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906" y="1088570"/>
              <a:ext cx="925287" cy="693965"/>
            </a:xfrm>
            <a:prstGeom prst="rect">
              <a:avLst/>
            </a:prstGeom>
          </p:spPr>
        </p:pic>
      </p:grpSp>
      <p:pic>
        <p:nvPicPr>
          <p:cNvPr id="10" name="Image 9"/>
          <p:cNvPicPr>
            <a:picLocks noChangeAspect="1"/>
          </p:cNvPicPr>
          <p:nvPr/>
        </p:nvPicPr>
        <p:blipFill>
          <a:blip r:embed="rId4"/>
          <a:stretch>
            <a:fillRect/>
          </a:stretch>
        </p:blipFill>
        <p:spPr>
          <a:xfrm>
            <a:off x="2731398" y="232949"/>
            <a:ext cx="8106333" cy="6342022"/>
          </a:xfrm>
          <a:prstGeom prst="rect">
            <a:avLst/>
          </a:prstGeom>
        </p:spPr>
      </p:pic>
      <p:sp>
        <p:nvSpPr>
          <p:cNvPr id="2" name="Rectangle 1"/>
          <p:cNvSpPr/>
          <p:nvPr/>
        </p:nvSpPr>
        <p:spPr>
          <a:xfrm rot="16200000">
            <a:off x="10222740" y="1609121"/>
            <a:ext cx="2663421" cy="523220"/>
          </a:xfrm>
          <a:prstGeom prst="rect">
            <a:avLst/>
          </a:prstGeom>
        </p:spPr>
        <p:txBody>
          <a:bodyPr wrap="none">
            <a:spAutoFit/>
          </a:bodyPr>
          <a:lstStyle/>
          <a:p>
            <a:r>
              <a:rPr lang="fr-BE" sz="2800" dirty="0">
                <a:solidFill>
                  <a:srgbClr val="FF0000"/>
                </a:solidFill>
              </a:rPr>
              <a:t>Honor i </a:t>
            </a:r>
            <a:r>
              <a:rPr lang="fr-BE" sz="2800" dirty="0" err="1">
                <a:solidFill>
                  <a:srgbClr val="FF0000"/>
                </a:solidFill>
              </a:rPr>
              <a:t>szacunek</a:t>
            </a:r>
            <a:endParaRPr lang="fr-BE" sz="2800" dirty="0">
              <a:solidFill>
                <a:srgbClr val="FF0000"/>
              </a:solidFill>
            </a:endParaRPr>
          </a:p>
        </p:txBody>
      </p:sp>
      <p:sp>
        <p:nvSpPr>
          <p:cNvPr id="3" name="Rectangle 2"/>
          <p:cNvSpPr/>
          <p:nvPr/>
        </p:nvSpPr>
        <p:spPr>
          <a:xfrm rot="16200000">
            <a:off x="10316218" y="4476767"/>
            <a:ext cx="2867645" cy="523220"/>
          </a:xfrm>
          <a:prstGeom prst="rect">
            <a:avLst/>
          </a:prstGeom>
        </p:spPr>
        <p:txBody>
          <a:bodyPr wrap="none">
            <a:spAutoFit/>
          </a:bodyPr>
          <a:lstStyle/>
          <a:p>
            <a:r>
              <a:rPr lang="az-Cyrl-AZ" sz="2800" dirty="0">
                <a:solidFill>
                  <a:srgbClr val="FF0000"/>
                </a:solidFill>
              </a:rPr>
              <a:t>Честь и уважение</a:t>
            </a:r>
            <a:endParaRPr lang="fr-BE" sz="2800" dirty="0">
              <a:solidFill>
                <a:srgbClr val="FF0000"/>
              </a:solidFill>
              <a:latin typeface="Old English Text MT" panose="03040902040508030806" pitchFamily="66" charset="0"/>
            </a:endParaRPr>
          </a:p>
        </p:txBody>
      </p:sp>
      <p:sp>
        <p:nvSpPr>
          <p:cNvPr id="11" name="Demi-tour 10">
            <a:hlinkClick r:id="rId5" action="ppaction://hlinksldjump"/>
          </p:cNvPr>
          <p:cNvSpPr/>
          <p:nvPr/>
        </p:nvSpPr>
        <p:spPr>
          <a:xfrm rot="10800000" flipH="1">
            <a:off x="10919235" y="296618"/>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3787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496</a:t>
            </a:fld>
            <a:endParaRPr lang="fr-BE" dirty="0"/>
          </a:p>
        </p:txBody>
      </p:sp>
      <p:sp>
        <p:nvSpPr>
          <p:cNvPr id="5" name="ZoneTexte 4"/>
          <p:cNvSpPr txBox="1"/>
          <p:nvPr/>
        </p:nvSpPr>
        <p:spPr>
          <a:xfrm>
            <a:off x="53235" y="949779"/>
            <a:ext cx="7340085" cy="1200329"/>
          </a:xfrm>
          <a:prstGeom prst="rect">
            <a:avLst/>
          </a:prstGeom>
          <a:noFill/>
        </p:spPr>
        <p:txBody>
          <a:bodyPr wrap="square" rtlCol="0">
            <a:spAutoFit/>
          </a:bodyPr>
          <a:lstStyle/>
          <a:p>
            <a:r>
              <a:rPr lang="fr-BE" sz="7200" dirty="0" smtClean="0">
                <a:latin typeface="French Script MT" panose="03020402040607040605" pitchFamily="66" charset="0"/>
              </a:rPr>
              <a:t>Mr Andrault de </a:t>
            </a:r>
            <a:r>
              <a:rPr lang="fr-BE" sz="7200" dirty="0" err="1" smtClean="0">
                <a:latin typeface="French Script MT" panose="03020402040607040605" pitchFamily="66" charset="0"/>
              </a:rPr>
              <a:t>Langeron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1899 – 56 ans</a:t>
            </a:r>
          </a:p>
          <a:p>
            <a:pPr algn="ctr"/>
            <a:r>
              <a:rPr lang="fr-BE" dirty="0" smtClean="0"/>
              <a:t>Décédé le 8 octobre 1955</a:t>
            </a:r>
          </a:p>
          <a:p>
            <a:pPr algn="ctr"/>
            <a:r>
              <a:rPr lang="fr-BE" dirty="0" smtClean="0"/>
              <a:t>Inhumé le </a:t>
            </a:r>
          </a:p>
          <a:p>
            <a:pPr algn="ctr"/>
            <a:r>
              <a:rPr lang="fr-BE" dirty="0" smtClean="0"/>
              <a:t>Époux de Madame </a:t>
            </a:r>
            <a:r>
              <a:rPr lang="fr-BE" dirty="0" err="1" smtClean="0"/>
              <a:t>Evreinoff</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r>
              <a:rPr lang="fr-BE" dirty="0" smtClean="0"/>
              <a:t> </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947992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497</a:t>
            </a:fld>
            <a:endParaRPr lang="fr-BE" dirty="0"/>
          </a:p>
        </p:txBody>
      </p:sp>
      <p:sp>
        <p:nvSpPr>
          <p:cNvPr id="5" name="ZoneTexte 4"/>
          <p:cNvSpPr txBox="1"/>
          <p:nvPr/>
        </p:nvSpPr>
        <p:spPr>
          <a:xfrm>
            <a:off x="1414954" y="949779"/>
            <a:ext cx="3903811" cy="1200329"/>
          </a:xfrm>
          <a:prstGeom prst="rect">
            <a:avLst/>
          </a:prstGeom>
          <a:noFill/>
        </p:spPr>
        <p:txBody>
          <a:bodyPr wrap="square" rtlCol="0">
            <a:spAutoFit/>
          </a:bodyPr>
          <a:lstStyle/>
          <a:p>
            <a:r>
              <a:rPr lang="fr-BE" sz="7200" dirty="0" err="1" smtClean="0">
                <a:latin typeface="French Script MT" panose="03020402040607040605" pitchFamily="66" charset="0"/>
              </a:rPr>
              <a:t>Ivab</a:t>
            </a:r>
            <a:r>
              <a:rPr lang="fr-BE" sz="7200" dirty="0" smtClean="0">
                <a:latin typeface="French Script MT" panose="03020402040607040605" pitchFamily="66" charset="0"/>
              </a:rPr>
              <a:t> </a:t>
            </a:r>
            <a:r>
              <a:rPr lang="fr-BE" sz="7200" dirty="0" err="1" smtClean="0">
                <a:latin typeface="French Script MT" panose="03020402040607040605" pitchFamily="66" charset="0"/>
              </a:rPr>
              <a:t>Antipoff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1909 – </a:t>
            </a:r>
            <a:r>
              <a:rPr lang="fr-BE" dirty="0"/>
              <a:t>3</a:t>
            </a:r>
            <a:r>
              <a:rPr lang="fr-BE" dirty="0" smtClean="0"/>
              <a:t>4 ans</a:t>
            </a:r>
          </a:p>
          <a:p>
            <a:pPr algn="ctr"/>
            <a:r>
              <a:rPr lang="fr-BE" dirty="0" smtClean="0"/>
              <a:t>Décédé le 5 mars 1943</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Prisonnier de guerre 110964 </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204220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498</a:t>
            </a:fld>
            <a:endParaRPr lang="fr-BE" dirty="0"/>
          </a:p>
        </p:txBody>
      </p:sp>
      <p:sp>
        <p:nvSpPr>
          <p:cNvPr id="5" name="ZoneTexte 4"/>
          <p:cNvSpPr txBox="1"/>
          <p:nvPr/>
        </p:nvSpPr>
        <p:spPr>
          <a:xfrm>
            <a:off x="831475" y="949779"/>
            <a:ext cx="5070770" cy="1200329"/>
          </a:xfrm>
          <a:prstGeom prst="rect">
            <a:avLst/>
          </a:prstGeom>
          <a:noFill/>
        </p:spPr>
        <p:txBody>
          <a:bodyPr wrap="square" rtlCol="0">
            <a:spAutoFit/>
          </a:bodyPr>
          <a:lstStyle/>
          <a:p>
            <a:r>
              <a:rPr lang="fr-BE" sz="7200" dirty="0" smtClean="0">
                <a:latin typeface="French Script MT" panose="03020402040607040605" pitchFamily="66" charset="0"/>
              </a:rPr>
              <a:t>Serge </a:t>
            </a:r>
            <a:r>
              <a:rPr lang="fr-BE" sz="7200" dirty="0" err="1" smtClean="0">
                <a:latin typeface="French Script MT" panose="03020402040607040605" pitchFamily="66" charset="0"/>
              </a:rPr>
              <a:t>Antonowsky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1894 – 24 ans</a:t>
            </a:r>
          </a:p>
          <a:p>
            <a:pPr algn="ctr"/>
            <a:r>
              <a:rPr lang="fr-BE" dirty="0" smtClean="0"/>
              <a:t>Décédé le 8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61107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499</a:t>
            </a:fld>
            <a:endParaRPr lang="fr-BE" dirty="0"/>
          </a:p>
        </p:txBody>
      </p:sp>
      <p:sp>
        <p:nvSpPr>
          <p:cNvPr id="5" name="ZoneTexte 4"/>
          <p:cNvSpPr txBox="1"/>
          <p:nvPr/>
        </p:nvSpPr>
        <p:spPr>
          <a:xfrm>
            <a:off x="1665326" y="949779"/>
            <a:ext cx="3403068"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Baieff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1896 – 38 ans</a:t>
            </a:r>
          </a:p>
          <a:p>
            <a:pPr algn="ctr"/>
            <a:r>
              <a:rPr lang="fr-BE" dirty="0" smtClean="0"/>
              <a:t>Décédé le 12 mai 1934</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43987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a:t>
            </a:fld>
            <a:endParaRPr lang="fr-BE" dirty="0"/>
          </a:p>
        </p:txBody>
      </p:sp>
      <p:sp>
        <p:nvSpPr>
          <p:cNvPr id="5" name="Titre 1"/>
          <p:cNvSpPr>
            <a:spLocks noGrp="1"/>
          </p:cNvSpPr>
          <p:nvPr>
            <p:ph type="title"/>
          </p:nvPr>
        </p:nvSpPr>
        <p:spPr>
          <a:xfrm>
            <a:off x="2976822" y="950133"/>
            <a:ext cx="5494076" cy="842554"/>
          </a:xfrm>
        </p:spPr>
        <p:txBody>
          <a:bodyPr>
            <a:normAutofit fontScale="90000"/>
          </a:bodyPr>
          <a:lstStyle/>
          <a:p>
            <a:pPr algn="ctr"/>
            <a:r>
              <a:rPr lang="fr-BE" dirty="0" smtClean="0">
                <a:latin typeface="Blackadder ITC" panose="04020505051007020D02" pitchFamily="82" charset="0"/>
              </a:rPr>
              <a:t>Classement et Repérage des </a:t>
            </a:r>
            <a:r>
              <a:rPr lang="fr-BE" dirty="0" err="1" smtClean="0">
                <a:latin typeface="Blackadder ITC" panose="04020505051007020D02" pitchFamily="82" charset="0"/>
              </a:rPr>
              <a:t>dias</a:t>
            </a:r>
            <a:endParaRPr lang="fr-BE" dirty="0">
              <a:latin typeface="Blackadder ITC" panose="04020505051007020D02" pitchFamily="82" charset="0"/>
            </a:endParaRPr>
          </a:p>
        </p:txBody>
      </p:sp>
      <p:grpSp>
        <p:nvGrpSpPr>
          <p:cNvPr id="14" name="Groupe 13"/>
          <p:cNvGrpSpPr/>
          <p:nvPr/>
        </p:nvGrpSpPr>
        <p:grpSpPr>
          <a:xfrm>
            <a:off x="1029920" y="2627764"/>
            <a:ext cx="9104851" cy="3544436"/>
            <a:chOff x="5253655" y="2733681"/>
            <a:chExt cx="9104851" cy="3544436"/>
          </a:xfrm>
        </p:grpSpPr>
        <p:sp>
          <p:nvSpPr>
            <p:cNvPr id="8" name="ZoneTexte 7"/>
            <p:cNvSpPr txBox="1"/>
            <p:nvPr/>
          </p:nvSpPr>
          <p:spPr>
            <a:xfrm>
              <a:off x="11544447" y="3710650"/>
              <a:ext cx="2814059" cy="646331"/>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2" action="ppaction://hlinksldjump"/>
                </a:rPr>
                <a:t>Parcelle 163 – 4</a:t>
              </a:r>
            </a:p>
            <a:p>
              <a:pPr algn="ctr"/>
              <a:r>
                <a:rPr lang="fr-BE" dirty="0" smtClean="0">
                  <a:ln>
                    <a:solidFill>
                      <a:srgbClr val="FF0000"/>
                    </a:solidFill>
                  </a:ln>
                  <a:solidFill>
                    <a:srgbClr val="FF0000"/>
                  </a:solidFill>
                  <a:hlinkClick r:id="rId2" action="ppaction://hlinksldjump"/>
                </a:rPr>
                <a:t>Soldats russes</a:t>
              </a:r>
              <a:endParaRPr lang="fr-BE" dirty="0" smtClean="0">
                <a:ln>
                  <a:solidFill>
                    <a:srgbClr val="FF0000"/>
                  </a:solidFill>
                </a:ln>
                <a:solidFill>
                  <a:srgbClr val="FF0000"/>
                </a:solidFill>
              </a:endParaRPr>
            </a:p>
          </p:txBody>
        </p:sp>
        <p:sp>
          <p:nvSpPr>
            <p:cNvPr id="9" name="ZoneTexte 8"/>
            <p:cNvSpPr txBox="1"/>
            <p:nvPr/>
          </p:nvSpPr>
          <p:spPr>
            <a:xfrm>
              <a:off x="11544446" y="4658839"/>
              <a:ext cx="2814059" cy="646331"/>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3" action="ppaction://hlinksldjump"/>
                </a:rPr>
                <a:t>Parcelle 163 – 9</a:t>
              </a:r>
            </a:p>
            <a:p>
              <a:pPr algn="ctr"/>
              <a:r>
                <a:rPr lang="fr-BE" dirty="0" smtClean="0">
                  <a:ln>
                    <a:solidFill>
                      <a:srgbClr val="FF0000"/>
                    </a:solidFill>
                  </a:ln>
                  <a:solidFill>
                    <a:srgbClr val="FF0000"/>
                  </a:solidFill>
                  <a:hlinkClick r:id="rId3" action="ppaction://hlinksldjump"/>
                </a:rPr>
                <a:t>Soldats russes et polonais</a:t>
              </a:r>
              <a:endParaRPr lang="fr-BE" dirty="0">
                <a:ln>
                  <a:solidFill>
                    <a:srgbClr val="FF0000"/>
                  </a:solidFill>
                </a:ln>
                <a:solidFill>
                  <a:srgbClr val="FF0000"/>
                </a:solidFill>
              </a:endParaRPr>
            </a:p>
          </p:txBody>
        </p:sp>
        <p:sp>
          <p:nvSpPr>
            <p:cNvPr id="10" name="ZoneTexte 9"/>
            <p:cNvSpPr txBox="1"/>
            <p:nvPr/>
          </p:nvSpPr>
          <p:spPr>
            <a:xfrm>
              <a:off x="11544446" y="5631786"/>
              <a:ext cx="2814059" cy="646331"/>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4" action="ppaction://hlinksldjump"/>
                </a:rPr>
                <a:t>Parcelle 163 – 13</a:t>
              </a:r>
            </a:p>
            <a:p>
              <a:pPr algn="ctr"/>
              <a:r>
                <a:rPr lang="fr-BE" dirty="0" smtClean="0">
                  <a:ln>
                    <a:solidFill>
                      <a:srgbClr val="FF0000"/>
                    </a:solidFill>
                  </a:ln>
                  <a:solidFill>
                    <a:srgbClr val="FF0000"/>
                  </a:solidFill>
                  <a:hlinkClick r:id="rId4" action="ppaction://hlinksldjump"/>
                </a:rPr>
                <a:t>Soldats français</a:t>
              </a:r>
              <a:endParaRPr lang="fr-BE" dirty="0">
                <a:ln>
                  <a:solidFill>
                    <a:srgbClr val="FF0000"/>
                  </a:solidFill>
                </a:ln>
                <a:solidFill>
                  <a:srgbClr val="FF0000"/>
                </a:solidFill>
              </a:endParaRPr>
            </a:p>
          </p:txBody>
        </p:sp>
        <p:sp>
          <p:nvSpPr>
            <p:cNvPr id="21" name="ZoneTexte 20"/>
            <p:cNvSpPr txBox="1"/>
            <p:nvPr/>
          </p:nvSpPr>
          <p:spPr>
            <a:xfrm>
              <a:off x="8478779" y="4667290"/>
              <a:ext cx="2814059" cy="646331"/>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5" action="ppaction://hlinksldjump"/>
                </a:rPr>
                <a:t>Parcelle 163 – 7</a:t>
              </a:r>
            </a:p>
            <a:p>
              <a:pPr algn="ctr"/>
              <a:r>
                <a:rPr lang="fr-BE" dirty="0" smtClean="0">
                  <a:ln>
                    <a:solidFill>
                      <a:srgbClr val="FF0000"/>
                    </a:solidFill>
                  </a:ln>
                  <a:solidFill>
                    <a:srgbClr val="FF0000"/>
                  </a:solidFill>
                  <a:hlinkClick r:id="rId5" action="ppaction://hlinksldjump"/>
                </a:rPr>
                <a:t>Soldats italiens</a:t>
              </a:r>
              <a:endParaRPr lang="fr-BE" dirty="0">
                <a:ln>
                  <a:solidFill>
                    <a:srgbClr val="FF0000"/>
                  </a:solidFill>
                </a:ln>
                <a:solidFill>
                  <a:srgbClr val="FF0000"/>
                </a:solidFill>
              </a:endParaRPr>
            </a:p>
          </p:txBody>
        </p:sp>
        <p:sp>
          <p:nvSpPr>
            <p:cNvPr id="28" name="ZoneTexte 27"/>
            <p:cNvSpPr txBox="1"/>
            <p:nvPr/>
          </p:nvSpPr>
          <p:spPr>
            <a:xfrm>
              <a:off x="8478779" y="5628611"/>
              <a:ext cx="2814059" cy="646331"/>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6" action="ppaction://hlinksldjump"/>
                </a:rPr>
                <a:t>Parcelle 163 – 12</a:t>
              </a:r>
            </a:p>
            <a:p>
              <a:pPr algn="ctr"/>
              <a:r>
                <a:rPr lang="fr-BE" dirty="0" smtClean="0">
                  <a:ln>
                    <a:solidFill>
                      <a:srgbClr val="FF0000"/>
                    </a:solidFill>
                  </a:ln>
                  <a:solidFill>
                    <a:srgbClr val="FF0000"/>
                  </a:solidFill>
                  <a:hlinkClick r:id="rId6" action="ppaction://hlinksldjump"/>
                </a:rPr>
                <a:t>Soldats italiens</a:t>
              </a:r>
              <a:endParaRPr lang="fr-BE" dirty="0">
                <a:ln>
                  <a:solidFill>
                    <a:srgbClr val="FF0000"/>
                  </a:solidFill>
                </a:ln>
                <a:solidFill>
                  <a:srgbClr val="FF0000"/>
                </a:solidFill>
              </a:endParaRPr>
            </a:p>
          </p:txBody>
        </p:sp>
        <p:sp>
          <p:nvSpPr>
            <p:cNvPr id="29" name="ZoneTexte 28"/>
            <p:cNvSpPr txBox="1"/>
            <p:nvPr/>
          </p:nvSpPr>
          <p:spPr>
            <a:xfrm>
              <a:off x="8478781" y="3703178"/>
              <a:ext cx="2814059" cy="646331"/>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7" action="ppaction://hlinksldjump"/>
                </a:rPr>
                <a:t>Parcelle 163 – 3</a:t>
              </a:r>
            </a:p>
            <a:p>
              <a:pPr algn="ctr"/>
              <a:r>
                <a:rPr lang="fr-BE" dirty="0" smtClean="0">
                  <a:ln>
                    <a:solidFill>
                      <a:srgbClr val="FF0000"/>
                    </a:solidFill>
                  </a:ln>
                  <a:solidFill>
                    <a:srgbClr val="FF0000"/>
                  </a:solidFill>
                  <a:hlinkClick r:id="rId7" action="ppaction://hlinksldjump"/>
                </a:rPr>
                <a:t>Soldats Britanniques </a:t>
              </a:r>
              <a:endParaRPr lang="fr-BE" dirty="0">
                <a:ln>
                  <a:solidFill>
                    <a:srgbClr val="FF0000"/>
                  </a:solidFill>
                </a:ln>
                <a:solidFill>
                  <a:srgbClr val="FF0000"/>
                </a:solidFill>
              </a:endParaRPr>
            </a:p>
          </p:txBody>
        </p:sp>
        <p:sp>
          <p:nvSpPr>
            <p:cNvPr id="30" name="ZoneTexte 29"/>
            <p:cNvSpPr txBox="1"/>
            <p:nvPr/>
          </p:nvSpPr>
          <p:spPr>
            <a:xfrm>
              <a:off x="5253660" y="3703178"/>
              <a:ext cx="2814059" cy="646331"/>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8" action="ppaction://hlinksldjump"/>
                </a:rPr>
                <a:t>Parcelle 163 – 1</a:t>
              </a:r>
            </a:p>
            <a:p>
              <a:pPr algn="ctr"/>
              <a:r>
                <a:rPr lang="fr-BE" dirty="0" smtClean="0">
                  <a:ln>
                    <a:solidFill>
                      <a:srgbClr val="FF0000"/>
                    </a:solidFill>
                  </a:ln>
                  <a:solidFill>
                    <a:srgbClr val="FF0000"/>
                  </a:solidFill>
                  <a:hlinkClick r:id="rId8" action="ppaction://hlinksldjump"/>
                </a:rPr>
                <a:t>Soldats français</a:t>
              </a:r>
              <a:endParaRPr lang="fr-BE" dirty="0">
                <a:ln>
                  <a:solidFill>
                    <a:srgbClr val="FF0000"/>
                  </a:solidFill>
                </a:ln>
                <a:solidFill>
                  <a:srgbClr val="FF0000"/>
                </a:solidFill>
              </a:endParaRPr>
            </a:p>
          </p:txBody>
        </p:sp>
        <p:sp>
          <p:nvSpPr>
            <p:cNvPr id="31" name="ZoneTexte 30"/>
            <p:cNvSpPr txBox="1"/>
            <p:nvPr/>
          </p:nvSpPr>
          <p:spPr>
            <a:xfrm>
              <a:off x="5253660" y="4667289"/>
              <a:ext cx="2814059" cy="646331"/>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9" action="ppaction://hlinksldjump"/>
                </a:rPr>
                <a:t>Parcelle 163 – 6</a:t>
              </a:r>
            </a:p>
            <a:p>
              <a:pPr algn="ctr"/>
              <a:r>
                <a:rPr lang="fr-BE" dirty="0" smtClean="0">
                  <a:ln>
                    <a:solidFill>
                      <a:srgbClr val="FF0000"/>
                    </a:solidFill>
                  </a:ln>
                  <a:solidFill>
                    <a:srgbClr val="FF0000"/>
                  </a:solidFill>
                  <a:hlinkClick r:id="rId9" action="ppaction://hlinksldjump"/>
                </a:rPr>
                <a:t>Soldats italiens</a:t>
              </a:r>
              <a:endParaRPr lang="fr-BE" dirty="0">
                <a:ln>
                  <a:solidFill>
                    <a:srgbClr val="FF0000"/>
                  </a:solidFill>
                </a:ln>
                <a:solidFill>
                  <a:srgbClr val="FF0000"/>
                </a:solidFill>
              </a:endParaRPr>
            </a:p>
          </p:txBody>
        </p:sp>
        <p:sp>
          <p:nvSpPr>
            <p:cNvPr id="32" name="ZoneTexte 31"/>
            <p:cNvSpPr txBox="1"/>
            <p:nvPr/>
          </p:nvSpPr>
          <p:spPr>
            <a:xfrm>
              <a:off x="5253655" y="5621140"/>
              <a:ext cx="2814059" cy="646331"/>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10" action="ppaction://hlinksldjump"/>
                </a:rPr>
                <a:t>Parcelle 163 – 11</a:t>
              </a:r>
            </a:p>
            <a:p>
              <a:pPr algn="ctr"/>
              <a:r>
                <a:rPr lang="fr-BE" dirty="0" smtClean="0">
                  <a:ln>
                    <a:solidFill>
                      <a:srgbClr val="FF0000"/>
                    </a:solidFill>
                  </a:ln>
                  <a:solidFill>
                    <a:srgbClr val="FF0000"/>
                  </a:solidFill>
                  <a:hlinkClick r:id="rId10" action="ppaction://hlinksldjump"/>
                </a:rPr>
                <a:t>Soldats italiens et serbes</a:t>
              </a:r>
              <a:endParaRPr lang="fr-BE" dirty="0">
                <a:ln>
                  <a:solidFill>
                    <a:srgbClr val="FF0000"/>
                  </a:solidFill>
                </a:ln>
                <a:solidFill>
                  <a:srgbClr val="FF0000"/>
                </a:solidFill>
              </a:endParaRPr>
            </a:p>
          </p:txBody>
        </p:sp>
        <p:sp>
          <p:nvSpPr>
            <p:cNvPr id="33" name="ZoneTexte 32"/>
            <p:cNvSpPr txBox="1"/>
            <p:nvPr/>
          </p:nvSpPr>
          <p:spPr>
            <a:xfrm>
              <a:off x="8478778" y="2733681"/>
              <a:ext cx="2814059" cy="646331"/>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11" action="ppaction://hlinksldjump"/>
                </a:rPr>
                <a:t>Parcelle 159</a:t>
              </a:r>
            </a:p>
            <a:p>
              <a:pPr algn="ctr"/>
              <a:r>
                <a:rPr lang="fr-BE" dirty="0" smtClean="0">
                  <a:ln>
                    <a:solidFill>
                      <a:srgbClr val="FF0000"/>
                    </a:solidFill>
                  </a:ln>
                  <a:solidFill>
                    <a:srgbClr val="FF0000"/>
                  </a:solidFill>
                  <a:hlinkClick r:id="rId11" action="ppaction://hlinksldjump"/>
                </a:rPr>
                <a:t>Soldats italiens</a:t>
              </a:r>
              <a:endParaRPr lang="fr-BE" dirty="0">
                <a:ln>
                  <a:solidFill>
                    <a:srgbClr val="FF0000"/>
                  </a:solidFill>
                </a:ln>
                <a:solidFill>
                  <a:srgbClr val="FF0000"/>
                </a:solidFill>
              </a:endParaRPr>
            </a:p>
          </p:txBody>
        </p:sp>
      </p:grpSp>
    </p:spTree>
    <p:extLst>
      <p:ext uri="{BB962C8B-B14F-4D97-AF65-F5344CB8AC3E}">
        <p14:creationId xmlns:p14="http://schemas.microsoft.com/office/powerpoint/2010/main" val="1586145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76621" y="1096111"/>
            <a:ext cx="4283389" cy="1200329"/>
          </a:xfrm>
          <a:prstGeom prst="rect">
            <a:avLst/>
          </a:prstGeom>
          <a:noFill/>
        </p:spPr>
        <p:txBody>
          <a:bodyPr wrap="square" rtlCol="0">
            <a:spAutoFit/>
          </a:bodyPr>
          <a:lstStyle/>
          <a:p>
            <a:r>
              <a:rPr lang="fr-BE" sz="7200" dirty="0" smtClean="0">
                <a:latin typeface="French Script MT" panose="03020402040607040605" pitchFamily="66" charset="0"/>
              </a:rPr>
              <a:t>Enrico Luciano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056479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500</a:t>
            </a:fld>
            <a:endParaRPr lang="fr-BE" dirty="0"/>
          </a:p>
        </p:txBody>
      </p:sp>
      <p:sp>
        <p:nvSpPr>
          <p:cNvPr id="5" name="ZoneTexte 4"/>
          <p:cNvSpPr txBox="1"/>
          <p:nvPr/>
        </p:nvSpPr>
        <p:spPr>
          <a:xfrm>
            <a:off x="1504201" y="949779"/>
            <a:ext cx="3725318"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Bajda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16 septembre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46990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501</a:t>
            </a:fld>
            <a:endParaRPr lang="fr-BE" dirty="0"/>
          </a:p>
        </p:txBody>
      </p:sp>
      <p:sp>
        <p:nvSpPr>
          <p:cNvPr id="5" name="ZoneTexte 4"/>
          <p:cNvSpPr txBox="1"/>
          <p:nvPr/>
        </p:nvSpPr>
        <p:spPr>
          <a:xfrm>
            <a:off x="916288" y="949779"/>
            <a:ext cx="4901143" cy="1200329"/>
          </a:xfrm>
          <a:prstGeom prst="rect">
            <a:avLst/>
          </a:prstGeom>
          <a:noFill/>
        </p:spPr>
        <p:txBody>
          <a:bodyPr wrap="square" rtlCol="0">
            <a:spAutoFit/>
          </a:bodyPr>
          <a:lstStyle/>
          <a:p>
            <a:r>
              <a:rPr lang="fr-BE" sz="7200" dirty="0" smtClean="0">
                <a:latin typeface="French Script MT" panose="03020402040607040605" pitchFamily="66" charset="0"/>
              </a:rPr>
              <a:t>Michel </a:t>
            </a:r>
            <a:r>
              <a:rPr lang="fr-BE" sz="7200" dirty="0" err="1" smtClean="0">
                <a:latin typeface="French Script MT" panose="03020402040607040605" pitchFamily="66" charset="0"/>
              </a:rPr>
              <a:t>Baranoff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8 mars 1919</a:t>
            </a:r>
          </a:p>
          <a:p>
            <a:pPr algn="ctr"/>
            <a:r>
              <a:rPr lang="fr-BE" dirty="0" smtClean="0"/>
              <a:t>Inhumé le </a:t>
            </a:r>
          </a:p>
          <a:p>
            <a:pPr algn="ctr"/>
            <a:r>
              <a:rPr lang="fr-BE" dirty="0" smtClean="0"/>
              <a:t>Époux de ?</a:t>
            </a:r>
          </a:p>
          <a:p>
            <a:pPr algn="ctr"/>
            <a:endParaRPr lang="fr-BE" dirty="0"/>
          </a:p>
          <a:p>
            <a:pPr algn="ctr"/>
            <a:r>
              <a:rPr lang="fr-BE" dirty="0" smtClean="0"/>
              <a:t>Régiment: 28</a:t>
            </a:r>
            <a:r>
              <a:rPr lang="fr-BE" baseline="30000" dirty="0" smtClean="0"/>
              <a:t>e</a:t>
            </a:r>
            <a:r>
              <a:rPr lang="fr-BE" dirty="0" smtClean="0"/>
              <a:t> d’Infanterie, 6Cie</a:t>
            </a:r>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74779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502</a:t>
            </a:fld>
            <a:endParaRPr lang="fr-BE" dirty="0"/>
          </a:p>
        </p:txBody>
      </p:sp>
      <p:sp>
        <p:nvSpPr>
          <p:cNvPr id="5" name="ZoneTexte 4"/>
          <p:cNvSpPr txBox="1"/>
          <p:nvPr/>
        </p:nvSpPr>
        <p:spPr>
          <a:xfrm>
            <a:off x="967504" y="949779"/>
            <a:ext cx="4798712" cy="1200329"/>
          </a:xfrm>
          <a:prstGeom prst="rect">
            <a:avLst/>
          </a:prstGeom>
          <a:noFill/>
        </p:spPr>
        <p:txBody>
          <a:bodyPr wrap="square" rtlCol="0">
            <a:spAutoFit/>
          </a:bodyPr>
          <a:lstStyle/>
          <a:p>
            <a:r>
              <a:rPr lang="fr-BE" sz="7200" dirty="0" smtClean="0">
                <a:latin typeface="French Script MT" panose="03020402040607040605" pitchFamily="66" charset="0"/>
              </a:rPr>
              <a:t>Boris </a:t>
            </a:r>
            <a:r>
              <a:rPr lang="fr-BE" sz="7200" dirty="0" err="1" smtClean="0">
                <a:latin typeface="French Script MT" panose="03020402040607040605" pitchFamily="66" charset="0"/>
              </a:rPr>
              <a:t>Bezkrovny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1883 – 61 ans</a:t>
            </a:r>
          </a:p>
          <a:p>
            <a:pPr algn="ctr"/>
            <a:r>
              <a:rPr lang="fr-BE" dirty="0" smtClean="0"/>
              <a:t>Décédé le 23 juin 1944</a:t>
            </a:r>
          </a:p>
          <a:p>
            <a:pPr algn="ctr"/>
            <a:r>
              <a:rPr lang="fr-BE" dirty="0" smtClean="0"/>
              <a:t>Inhumé le </a:t>
            </a:r>
          </a:p>
          <a:p>
            <a:pPr algn="ctr"/>
            <a:r>
              <a:rPr lang="fr-BE" dirty="0" smtClean="0"/>
              <a:t>Époux de Madame </a:t>
            </a:r>
            <a:r>
              <a:rPr lang="fr-BE" dirty="0" err="1" smtClean="0"/>
              <a:t>Kovalevsky</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651353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503</a:t>
            </a:fld>
            <a:endParaRPr lang="fr-BE" dirty="0"/>
          </a:p>
        </p:txBody>
      </p:sp>
      <p:sp>
        <p:nvSpPr>
          <p:cNvPr id="5" name="ZoneTexte 4"/>
          <p:cNvSpPr txBox="1"/>
          <p:nvPr/>
        </p:nvSpPr>
        <p:spPr>
          <a:xfrm>
            <a:off x="748543" y="952501"/>
            <a:ext cx="5236633" cy="1200329"/>
          </a:xfrm>
          <a:prstGeom prst="rect">
            <a:avLst/>
          </a:prstGeom>
          <a:noFill/>
        </p:spPr>
        <p:txBody>
          <a:bodyPr wrap="square" rtlCol="0">
            <a:spAutoFit/>
          </a:bodyPr>
          <a:lstStyle/>
          <a:p>
            <a:r>
              <a:rPr lang="fr-BE" sz="7200" dirty="0" smtClean="0">
                <a:latin typeface="French Script MT" panose="03020402040607040605" pitchFamily="66" charset="0"/>
              </a:rPr>
              <a:t>Yvan </a:t>
            </a:r>
            <a:r>
              <a:rPr lang="fr-BE" sz="7200" dirty="0" err="1" smtClean="0">
                <a:latin typeface="French Script MT" panose="03020402040607040605" pitchFamily="66" charset="0"/>
              </a:rPr>
              <a:t>Bielobrowka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a:t>
            </a:r>
            <a:r>
              <a:rPr lang="fr-BE" dirty="0"/>
              <a:t>2</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88740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504</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17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16288" y="952501"/>
            <a:ext cx="4901143" cy="1200329"/>
          </a:xfrm>
          <a:prstGeom prst="rect">
            <a:avLst/>
          </a:prstGeom>
          <a:noFill/>
        </p:spPr>
        <p:txBody>
          <a:bodyPr wrap="square" rtlCol="0">
            <a:spAutoFit/>
          </a:bodyPr>
          <a:lstStyle/>
          <a:p>
            <a:r>
              <a:rPr lang="fr-BE" sz="7200" dirty="0" err="1" smtClean="0">
                <a:latin typeface="French Script MT" panose="03020402040607040605" pitchFamily="66" charset="0"/>
              </a:rPr>
              <a:t>Semiou</a:t>
            </a:r>
            <a:r>
              <a:rPr lang="fr-BE" sz="7200" dirty="0" smtClean="0">
                <a:latin typeface="French Script MT" panose="03020402040607040605" pitchFamily="66" charset="0"/>
              </a:rPr>
              <a:t> </a:t>
            </a:r>
            <a:r>
              <a:rPr lang="fr-BE" sz="7200" dirty="0" err="1" smtClean="0">
                <a:latin typeface="French Script MT" panose="03020402040607040605" pitchFamily="66" charset="0"/>
              </a:rPr>
              <a:t>Bodjagin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94022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505</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1879 – 64 ans</a:t>
            </a:r>
          </a:p>
          <a:p>
            <a:pPr algn="ctr"/>
            <a:r>
              <a:rPr lang="fr-BE" dirty="0" smtClean="0"/>
              <a:t>Décédé le 5 août 1943</a:t>
            </a:r>
          </a:p>
          <a:p>
            <a:pPr algn="ctr"/>
            <a:r>
              <a:rPr lang="fr-BE" dirty="0" smtClean="0"/>
              <a:t>Inhumé le </a:t>
            </a:r>
          </a:p>
          <a:p>
            <a:pPr algn="ctr"/>
            <a:r>
              <a:rPr lang="fr-BE" dirty="0" smtClean="0"/>
              <a:t>Époux de Madame </a:t>
            </a:r>
            <a:r>
              <a:rPr lang="fr-BE" dirty="0" err="1" smtClean="0"/>
              <a:t>Tokoreff</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Colonel, Invalide de Guerre</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749789" y="949779"/>
            <a:ext cx="5234141" cy="1200329"/>
          </a:xfrm>
          <a:prstGeom prst="rect">
            <a:avLst/>
          </a:prstGeom>
          <a:noFill/>
        </p:spPr>
        <p:txBody>
          <a:bodyPr wrap="square" rtlCol="0">
            <a:spAutoFit/>
          </a:bodyPr>
          <a:lstStyle/>
          <a:p>
            <a:r>
              <a:rPr lang="fr-BE" sz="7200" dirty="0" smtClean="0">
                <a:latin typeface="French Script MT" panose="03020402040607040605" pitchFamily="66" charset="0"/>
              </a:rPr>
              <a:t>Anatole </a:t>
            </a:r>
            <a:r>
              <a:rPr lang="fr-BE" sz="7200" dirty="0" err="1" smtClean="0">
                <a:latin typeface="French Script MT" panose="03020402040607040605" pitchFamily="66" charset="0"/>
              </a:rPr>
              <a:t>Boulatzell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25284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506</a:t>
            </a:fld>
            <a:endParaRPr lang="fr-BE" dirty="0"/>
          </a:p>
        </p:txBody>
      </p:sp>
      <p:sp>
        <p:nvSpPr>
          <p:cNvPr id="5" name="ZoneTexte 4"/>
          <p:cNvSpPr txBox="1"/>
          <p:nvPr/>
        </p:nvSpPr>
        <p:spPr>
          <a:xfrm>
            <a:off x="1423028" y="941615"/>
            <a:ext cx="3893063" cy="1200329"/>
          </a:xfrm>
          <a:prstGeom prst="rect">
            <a:avLst/>
          </a:prstGeom>
          <a:noFill/>
        </p:spPr>
        <p:txBody>
          <a:bodyPr wrap="square" rtlCol="0">
            <a:spAutoFit/>
          </a:bodyPr>
          <a:lstStyle/>
          <a:p>
            <a:r>
              <a:rPr lang="fr-BE" sz="7200" dirty="0" smtClean="0">
                <a:latin typeface="French Script MT" panose="03020402040607040605" pitchFamily="66" charset="0"/>
              </a:rPr>
              <a:t>Pawel </a:t>
            </a:r>
            <a:r>
              <a:rPr lang="fr-BE" sz="7200" dirty="0" err="1" smtClean="0">
                <a:latin typeface="French Script MT" panose="03020402040607040605" pitchFamily="66" charset="0"/>
              </a:rPr>
              <a:t>Bykow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a:t>
            </a:r>
            <a:r>
              <a:rPr lang="fr-BE" dirty="0"/>
              <a:t>8</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36862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507</a:t>
            </a:fld>
            <a:endParaRPr lang="fr-BE" dirty="0"/>
          </a:p>
        </p:txBody>
      </p:sp>
      <p:sp>
        <p:nvSpPr>
          <p:cNvPr id="5" name="ZoneTexte 4"/>
          <p:cNvSpPr txBox="1"/>
          <p:nvPr/>
        </p:nvSpPr>
        <p:spPr>
          <a:xfrm>
            <a:off x="317359" y="949779"/>
            <a:ext cx="6099001"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Chimkovitch</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1894 – 66 ans</a:t>
            </a:r>
          </a:p>
          <a:p>
            <a:pPr algn="ctr"/>
            <a:r>
              <a:rPr lang="fr-BE" dirty="0" smtClean="0"/>
              <a:t>Décédé le 4 septembre 1960</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255891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508</a:t>
            </a:fld>
            <a:endParaRPr lang="fr-BE" dirty="0"/>
          </a:p>
        </p:txBody>
      </p:sp>
      <p:sp>
        <p:nvSpPr>
          <p:cNvPr id="5" name="ZoneTexte 4"/>
          <p:cNvSpPr txBox="1"/>
          <p:nvPr/>
        </p:nvSpPr>
        <p:spPr>
          <a:xfrm>
            <a:off x="567288" y="952501"/>
            <a:ext cx="5599144" cy="1200329"/>
          </a:xfrm>
          <a:prstGeom prst="rect">
            <a:avLst/>
          </a:prstGeom>
          <a:noFill/>
        </p:spPr>
        <p:txBody>
          <a:bodyPr wrap="square" rtlCol="0">
            <a:spAutoFit/>
          </a:bodyPr>
          <a:lstStyle/>
          <a:p>
            <a:r>
              <a:rPr lang="fr-BE" sz="7200" dirty="0" err="1" smtClean="0">
                <a:latin typeface="French Script MT" panose="03020402040607040605" pitchFamily="66" charset="0"/>
              </a:rPr>
              <a:t>Aganasi</a:t>
            </a:r>
            <a:r>
              <a:rPr lang="fr-BE" sz="7200" dirty="0" smtClean="0">
                <a:latin typeface="French Script MT" panose="03020402040607040605" pitchFamily="66" charset="0"/>
              </a:rPr>
              <a:t> </a:t>
            </a:r>
            <a:r>
              <a:rPr lang="fr-BE" sz="7200" dirty="0" err="1" smtClean="0">
                <a:latin typeface="French Script MT" panose="03020402040607040605" pitchFamily="66" charset="0"/>
              </a:rPr>
              <a:t>Chonijakou</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42361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509</a:t>
            </a:fld>
            <a:endParaRPr lang="fr-BE" dirty="0"/>
          </a:p>
        </p:txBody>
      </p:sp>
      <p:sp>
        <p:nvSpPr>
          <p:cNvPr id="5" name="ZoneTexte 4"/>
          <p:cNvSpPr txBox="1"/>
          <p:nvPr/>
        </p:nvSpPr>
        <p:spPr>
          <a:xfrm>
            <a:off x="1710731" y="941615"/>
            <a:ext cx="3312258"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Cockin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9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655948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591926" y="1092765"/>
            <a:ext cx="5452779" cy="1200329"/>
          </a:xfrm>
          <a:prstGeom prst="rect">
            <a:avLst/>
          </a:prstGeom>
          <a:noFill/>
        </p:spPr>
        <p:txBody>
          <a:bodyPr wrap="square" rtlCol="0">
            <a:spAutoFit/>
          </a:bodyPr>
          <a:lstStyle/>
          <a:p>
            <a:r>
              <a:rPr lang="fr-BE" sz="7200" dirty="0" smtClean="0">
                <a:latin typeface="French Script MT" panose="03020402040607040605" pitchFamily="66" charset="0"/>
              </a:rPr>
              <a:t>Tommaso </a:t>
            </a:r>
            <a:r>
              <a:rPr lang="fr-BE" sz="7200" dirty="0" err="1" smtClean="0">
                <a:latin typeface="French Script MT" panose="03020402040607040605" pitchFamily="66" charset="0"/>
              </a:rPr>
              <a:t>Lumacchi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957982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510</a:t>
            </a:fld>
            <a:endParaRPr lang="fr-BE" dirty="0"/>
          </a:p>
        </p:txBody>
      </p:sp>
      <p:sp>
        <p:nvSpPr>
          <p:cNvPr id="5" name="ZoneTexte 4"/>
          <p:cNvSpPr txBox="1"/>
          <p:nvPr/>
        </p:nvSpPr>
        <p:spPr>
          <a:xfrm>
            <a:off x="105951" y="949779"/>
            <a:ext cx="6518869" cy="1200329"/>
          </a:xfrm>
          <a:prstGeom prst="rect">
            <a:avLst/>
          </a:prstGeom>
          <a:noFill/>
        </p:spPr>
        <p:txBody>
          <a:bodyPr wrap="square" rtlCol="0">
            <a:spAutoFit/>
          </a:bodyPr>
          <a:lstStyle/>
          <a:p>
            <a:r>
              <a:rPr lang="fr-BE" sz="7200" dirty="0" err="1" smtClean="0">
                <a:latin typeface="French Script MT" panose="03020402040607040605" pitchFamily="66" charset="0"/>
              </a:rPr>
              <a:t>Visevolod</a:t>
            </a:r>
            <a:r>
              <a:rPr lang="fr-BE" sz="7200" dirty="0" smtClean="0">
                <a:latin typeface="French Script MT" panose="03020402040607040605" pitchFamily="66" charset="0"/>
              </a:rPr>
              <a:t> de </a:t>
            </a:r>
            <a:r>
              <a:rPr lang="fr-BE" sz="7200" dirty="0" err="1" smtClean="0">
                <a:latin typeface="French Script MT" panose="03020402040607040605" pitchFamily="66" charset="0"/>
              </a:rPr>
              <a:t>Debrodsky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1877 – 50 ans</a:t>
            </a:r>
          </a:p>
          <a:p>
            <a:pPr algn="ctr"/>
            <a:r>
              <a:rPr lang="fr-BE" dirty="0" smtClean="0"/>
              <a:t>Décédé le 18 octobre 1927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Général</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592"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704485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511</a:t>
            </a:fld>
            <a:endParaRPr lang="fr-BE" dirty="0"/>
          </a:p>
        </p:txBody>
      </p:sp>
      <p:sp>
        <p:nvSpPr>
          <p:cNvPr id="5" name="ZoneTexte 4"/>
          <p:cNvSpPr txBox="1"/>
          <p:nvPr/>
        </p:nvSpPr>
        <p:spPr>
          <a:xfrm>
            <a:off x="607297" y="949779"/>
            <a:ext cx="5519125" cy="1200329"/>
          </a:xfrm>
          <a:prstGeom prst="rect">
            <a:avLst/>
          </a:prstGeom>
          <a:noFill/>
        </p:spPr>
        <p:txBody>
          <a:bodyPr wrap="square" rtlCol="0">
            <a:spAutoFit/>
          </a:bodyPr>
          <a:lstStyle/>
          <a:p>
            <a:r>
              <a:rPr lang="fr-BE" sz="7200" dirty="0" smtClean="0">
                <a:latin typeface="French Script MT" panose="03020402040607040605" pitchFamily="66" charset="0"/>
              </a:rPr>
              <a:t>Maxime </a:t>
            </a:r>
            <a:r>
              <a:rPr lang="fr-BE" sz="7200" dirty="0" err="1" smtClean="0">
                <a:latin typeface="French Script MT" panose="03020402040607040605" pitchFamily="66" charset="0"/>
              </a:rPr>
              <a:t>Dessiatoff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1897 – 47 ans</a:t>
            </a:r>
          </a:p>
          <a:p>
            <a:pPr algn="ctr"/>
            <a:r>
              <a:rPr lang="fr-BE" dirty="0" smtClean="0"/>
              <a:t>Décédé le 24 février 1944</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22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512</a:t>
            </a:fld>
            <a:endParaRPr lang="fr-BE" dirty="0"/>
          </a:p>
        </p:txBody>
      </p:sp>
      <p:sp>
        <p:nvSpPr>
          <p:cNvPr id="5" name="ZoneTexte 4"/>
          <p:cNvSpPr txBox="1"/>
          <p:nvPr/>
        </p:nvSpPr>
        <p:spPr>
          <a:xfrm>
            <a:off x="818451" y="949779"/>
            <a:ext cx="5096817" cy="1200329"/>
          </a:xfrm>
          <a:prstGeom prst="rect">
            <a:avLst/>
          </a:prstGeom>
          <a:noFill/>
        </p:spPr>
        <p:txBody>
          <a:bodyPr wrap="square" rtlCol="0">
            <a:spAutoFit/>
          </a:bodyPr>
          <a:lstStyle/>
          <a:p>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Djalaloff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1887 – 55 ans</a:t>
            </a:r>
          </a:p>
          <a:p>
            <a:pPr algn="ctr"/>
            <a:r>
              <a:rPr lang="fr-BE" dirty="0" smtClean="0"/>
              <a:t>Décédé le 9 août 1942</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167626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513</a:t>
            </a:fld>
            <a:endParaRPr lang="fr-BE" dirty="0"/>
          </a:p>
        </p:txBody>
      </p:sp>
      <p:sp>
        <p:nvSpPr>
          <p:cNvPr id="5" name="ZoneTexte 4"/>
          <p:cNvSpPr txBox="1"/>
          <p:nvPr/>
        </p:nvSpPr>
        <p:spPr>
          <a:xfrm>
            <a:off x="875913" y="952501"/>
            <a:ext cx="4981893"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Egoroff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1883 – 71 ans</a:t>
            </a:r>
          </a:p>
          <a:p>
            <a:pPr algn="ctr"/>
            <a:r>
              <a:rPr lang="fr-BE" dirty="0" smtClean="0"/>
              <a:t>Décédé le 14 novembre 1954</a:t>
            </a:r>
          </a:p>
          <a:p>
            <a:pPr algn="ctr"/>
            <a:r>
              <a:rPr lang="fr-BE" dirty="0" smtClean="0"/>
              <a:t>Inhumé le </a:t>
            </a:r>
          </a:p>
          <a:p>
            <a:pPr algn="ctr"/>
            <a:r>
              <a:rPr lang="fr-BE" dirty="0" smtClean="0"/>
              <a:t>Epoux de Madame </a:t>
            </a:r>
            <a:r>
              <a:rPr lang="fr-BE" dirty="0" err="1" smtClean="0"/>
              <a:t>Flohimont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73925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514</a:t>
            </a:fld>
            <a:endParaRPr lang="fr-BE" dirty="0"/>
          </a:p>
        </p:txBody>
      </p:sp>
      <p:sp>
        <p:nvSpPr>
          <p:cNvPr id="5" name="ZoneTexte 4"/>
          <p:cNvSpPr txBox="1"/>
          <p:nvPr/>
        </p:nvSpPr>
        <p:spPr>
          <a:xfrm>
            <a:off x="875913" y="949779"/>
            <a:ext cx="4981893" cy="1200329"/>
          </a:xfrm>
          <a:prstGeom prst="rect">
            <a:avLst/>
          </a:prstGeom>
          <a:noFill/>
        </p:spPr>
        <p:txBody>
          <a:bodyPr wrap="square" rtlCol="0">
            <a:spAutoFit/>
          </a:bodyPr>
          <a:lstStyle/>
          <a:p>
            <a:r>
              <a:rPr lang="fr-BE" sz="7200" dirty="0" err="1" smtClean="0">
                <a:latin typeface="French Script MT" panose="03020402040607040605" pitchFamily="66" charset="0"/>
              </a:rPr>
              <a:t>Wasili</a:t>
            </a:r>
            <a:r>
              <a:rPr lang="fr-BE" sz="7200" dirty="0" smtClean="0">
                <a:latin typeface="French Script MT" panose="03020402040607040605" pitchFamily="66" charset="0"/>
              </a:rPr>
              <a:t> </a:t>
            </a:r>
            <a:r>
              <a:rPr lang="fr-BE" sz="7200" dirty="0" err="1" smtClean="0">
                <a:latin typeface="French Script MT" panose="03020402040607040605" pitchFamily="66" charset="0"/>
              </a:rPr>
              <a:t>Eschernick</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11 novembre 1909 – 33 ans</a:t>
            </a:r>
          </a:p>
          <a:p>
            <a:pPr algn="ctr"/>
            <a:r>
              <a:rPr lang="fr-BE" dirty="0" smtClean="0"/>
              <a:t>Décédé le 25 janvier 1943</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110853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515</a:t>
            </a:fld>
            <a:endParaRPr lang="fr-BE" dirty="0"/>
          </a:p>
        </p:txBody>
      </p:sp>
      <p:sp>
        <p:nvSpPr>
          <p:cNvPr id="5" name="ZoneTexte 4"/>
          <p:cNvSpPr txBox="1"/>
          <p:nvPr/>
        </p:nvSpPr>
        <p:spPr>
          <a:xfrm>
            <a:off x="658845" y="949779"/>
            <a:ext cx="5416030" cy="1200329"/>
          </a:xfrm>
          <a:prstGeom prst="rect">
            <a:avLst/>
          </a:prstGeom>
          <a:noFill/>
        </p:spPr>
        <p:txBody>
          <a:bodyPr wrap="square" rtlCol="0">
            <a:spAutoFit/>
          </a:bodyPr>
          <a:lstStyle/>
          <a:p>
            <a:r>
              <a:rPr lang="fr-BE" sz="7200" dirty="0" smtClean="0">
                <a:latin typeface="French Script MT" panose="03020402040607040605" pitchFamily="66" charset="0"/>
              </a:rPr>
              <a:t>Vladimir </a:t>
            </a:r>
            <a:r>
              <a:rPr lang="fr-BE" sz="7200" dirty="0" err="1" smtClean="0">
                <a:latin typeface="French Script MT" panose="03020402040607040605" pitchFamily="66" charset="0"/>
              </a:rPr>
              <a:t>Janischeff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1892 – 56 ans</a:t>
            </a:r>
          </a:p>
          <a:p>
            <a:pPr algn="ctr"/>
            <a:r>
              <a:rPr lang="fr-BE" dirty="0" smtClean="0"/>
              <a:t>Décédé le 20 septembre 1948</a:t>
            </a:r>
          </a:p>
          <a:p>
            <a:pPr algn="ctr"/>
            <a:r>
              <a:rPr lang="fr-BE" dirty="0" smtClean="0"/>
              <a:t>Inhumé le </a:t>
            </a:r>
          </a:p>
          <a:p>
            <a:pPr algn="ctr"/>
            <a:r>
              <a:rPr lang="fr-BE" dirty="0" smtClean="0"/>
              <a:t>Epoux de Madame </a:t>
            </a:r>
            <a:r>
              <a:rPr lang="fr-BE" dirty="0" err="1" smtClean="0"/>
              <a:t>Massiantine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729413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516</a:t>
            </a:fld>
            <a:endParaRPr lang="fr-BE" dirty="0"/>
          </a:p>
        </p:txBody>
      </p:sp>
      <p:sp>
        <p:nvSpPr>
          <p:cNvPr id="5" name="ZoneTexte 4"/>
          <p:cNvSpPr txBox="1"/>
          <p:nvPr/>
        </p:nvSpPr>
        <p:spPr>
          <a:xfrm>
            <a:off x="1536559" y="949779"/>
            <a:ext cx="3660601"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Fatigow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12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549987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517</a:t>
            </a:fld>
            <a:endParaRPr lang="fr-BE" dirty="0"/>
          </a:p>
        </p:txBody>
      </p:sp>
      <p:sp>
        <p:nvSpPr>
          <p:cNvPr id="5" name="ZoneTexte 4"/>
          <p:cNvSpPr txBox="1"/>
          <p:nvPr/>
        </p:nvSpPr>
        <p:spPr>
          <a:xfrm>
            <a:off x="520211" y="949779"/>
            <a:ext cx="5693297" cy="1200329"/>
          </a:xfrm>
          <a:prstGeom prst="rect">
            <a:avLst/>
          </a:prstGeom>
          <a:noFill/>
        </p:spPr>
        <p:txBody>
          <a:bodyPr wrap="square" rtlCol="0">
            <a:spAutoFit/>
          </a:bodyPr>
          <a:lstStyle/>
          <a:p>
            <a:r>
              <a:rPr lang="fr-BE" sz="7200" dirty="0" smtClean="0">
                <a:latin typeface="French Script MT" panose="03020402040607040605" pitchFamily="66" charset="0"/>
              </a:rPr>
              <a:t>Akim </a:t>
            </a:r>
            <a:r>
              <a:rPr lang="fr-BE" sz="7200" dirty="0" err="1" smtClean="0">
                <a:latin typeface="French Script MT" panose="03020402040607040605" pitchFamily="66" charset="0"/>
              </a:rPr>
              <a:t>Gerasimtschuk</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1877 – 41 ans</a:t>
            </a:r>
          </a:p>
          <a:p>
            <a:pPr algn="ctr"/>
            <a:r>
              <a:rPr lang="fr-BE" dirty="0" smtClean="0"/>
              <a:t>Décédé le 1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4601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518</a:t>
            </a:fld>
            <a:endParaRPr lang="fr-BE" dirty="0"/>
          </a:p>
        </p:txBody>
      </p:sp>
      <p:sp>
        <p:nvSpPr>
          <p:cNvPr id="5" name="ZoneTexte 4"/>
          <p:cNvSpPr txBox="1"/>
          <p:nvPr/>
        </p:nvSpPr>
        <p:spPr>
          <a:xfrm>
            <a:off x="627951" y="949779"/>
            <a:ext cx="5477818" cy="1200329"/>
          </a:xfrm>
          <a:prstGeom prst="rect">
            <a:avLst/>
          </a:prstGeom>
          <a:noFill/>
        </p:spPr>
        <p:txBody>
          <a:bodyPr wrap="square" rtlCol="0">
            <a:spAutoFit/>
          </a:bodyPr>
          <a:lstStyle/>
          <a:p>
            <a:r>
              <a:rPr lang="fr-BE" sz="7200" dirty="0" err="1" smtClean="0">
                <a:latin typeface="French Script MT" panose="03020402040607040605" pitchFamily="66" charset="0"/>
              </a:rPr>
              <a:t>Spiridam</a:t>
            </a:r>
            <a:r>
              <a:rPr lang="fr-BE" sz="7200" dirty="0" smtClean="0">
                <a:latin typeface="French Script MT" panose="03020402040607040605" pitchFamily="66" charset="0"/>
              </a:rPr>
              <a:t> </a:t>
            </a:r>
            <a:r>
              <a:rPr lang="fr-BE" sz="7200" dirty="0" err="1" smtClean="0">
                <a:latin typeface="French Script MT" panose="03020402040607040605" pitchFamily="66" charset="0"/>
              </a:rPr>
              <a:t>Goriainoff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1895 – </a:t>
            </a:r>
            <a:r>
              <a:rPr lang="fr-BE" dirty="0"/>
              <a:t>3</a:t>
            </a:r>
            <a:r>
              <a:rPr lang="fr-BE" dirty="0" smtClean="0"/>
              <a:t>1 ans</a:t>
            </a:r>
          </a:p>
          <a:p>
            <a:pPr algn="ctr"/>
            <a:r>
              <a:rPr lang="fr-BE" dirty="0" smtClean="0"/>
              <a:t>Décédé le 9 mars 1926</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Lieutenant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60885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519</a:t>
            </a:fld>
            <a:endParaRPr lang="fr-BE" dirty="0"/>
          </a:p>
        </p:txBody>
      </p:sp>
      <p:sp>
        <p:nvSpPr>
          <p:cNvPr id="5" name="ZoneTexte 4"/>
          <p:cNvSpPr txBox="1"/>
          <p:nvPr/>
        </p:nvSpPr>
        <p:spPr>
          <a:xfrm>
            <a:off x="1306162" y="949779"/>
            <a:ext cx="4121395"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Ignatieff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1886 – 32 ans</a:t>
            </a:r>
          </a:p>
          <a:p>
            <a:pPr algn="ctr"/>
            <a:r>
              <a:rPr lang="fr-BE" dirty="0" smtClean="0"/>
              <a:t>Décédé le 16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Invalide de Guerre</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430847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10038" y="1096111"/>
            <a:ext cx="4616555" cy="1200329"/>
          </a:xfrm>
          <a:prstGeom prst="rect">
            <a:avLst/>
          </a:prstGeom>
          <a:noFill/>
        </p:spPr>
        <p:txBody>
          <a:bodyPr wrap="square" rtlCol="0">
            <a:spAutoFit/>
          </a:bodyPr>
          <a:lstStyle/>
          <a:p>
            <a:r>
              <a:rPr lang="fr-BE" sz="7200" dirty="0" err="1" smtClean="0">
                <a:latin typeface="French Script MT" panose="03020402040607040605" pitchFamily="66" charset="0"/>
              </a:rPr>
              <a:t>Edoardo</a:t>
            </a:r>
            <a:r>
              <a:rPr lang="fr-BE" sz="7200" dirty="0" smtClean="0">
                <a:latin typeface="French Script MT" panose="03020402040607040605" pitchFamily="66" charset="0"/>
              </a:rPr>
              <a:t> Manne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925033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520</a:t>
            </a:fld>
            <a:endParaRPr lang="fr-BE" dirty="0"/>
          </a:p>
        </p:txBody>
      </p:sp>
      <p:sp>
        <p:nvSpPr>
          <p:cNvPr id="5" name="ZoneTexte 4"/>
          <p:cNvSpPr txBox="1"/>
          <p:nvPr/>
        </p:nvSpPr>
        <p:spPr>
          <a:xfrm>
            <a:off x="2164825" y="963387"/>
            <a:ext cx="2404070"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17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7792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521</a:t>
            </a:fld>
            <a:endParaRPr lang="fr-BE" dirty="0"/>
          </a:p>
        </p:txBody>
      </p:sp>
      <p:sp>
        <p:nvSpPr>
          <p:cNvPr id="5" name="ZoneTexte 4"/>
          <p:cNvSpPr txBox="1"/>
          <p:nvPr/>
        </p:nvSpPr>
        <p:spPr>
          <a:xfrm>
            <a:off x="2164825" y="963387"/>
            <a:ext cx="2404070"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20 novembre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58298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522</a:t>
            </a:fld>
            <a:endParaRPr lang="fr-BE" dirty="0"/>
          </a:p>
        </p:txBody>
      </p:sp>
      <p:sp>
        <p:nvSpPr>
          <p:cNvPr id="5" name="ZoneTexte 4"/>
          <p:cNvSpPr txBox="1"/>
          <p:nvPr/>
        </p:nvSpPr>
        <p:spPr>
          <a:xfrm>
            <a:off x="677372" y="949779"/>
            <a:ext cx="5378975" cy="1200329"/>
          </a:xfrm>
          <a:prstGeom prst="rect">
            <a:avLst/>
          </a:prstGeom>
          <a:noFill/>
        </p:spPr>
        <p:txBody>
          <a:bodyPr wrap="square" rtlCol="0">
            <a:spAutoFit/>
          </a:bodyPr>
          <a:lstStyle/>
          <a:p>
            <a:r>
              <a:rPr lang="fr-BE" sz="7200" dirty="0" smtClean="0">
                <a:latin typeface="French Script MT" panose="03020402040607040605" pitchFamily="66" charset="0"/>
              </a:rPr>
              <a:t>Edouard </a:t>
            </a:r>
            <a:r>
              <a:rPr lang="fr-BE" sz="7200" dirty="0" err="1" smtClean="0">
                <a:latin typeface="French Script MT" panose="03020402040607040605" pitchFamily="66" charset="0"/>
              </a:rPr>
              <a:t>Kalufman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1879 – 74 ans</a:t>
            </a:r>
          </a:p>
          <a:p>
            <a:pPr algn="ctr"/>
            <a:r>
              <a:rPr lang="fr-BE" dirty="0" smtClean="0"/>
              <a:t>Décédé le 31 janvier 1953</a:t>
            </a:r>
          </a:p>
          <a:p>
            <a:pPr algn="ctr"/>
            <a:r>
              <a:rPr lang="fr-BE" dirty="0" smtClean="0"/>
              <a:t>Inhumé le </a:t>
            </a:r>
          </a:p>
          <a:p>
            <a:pPr algn="ctr"/>
            <a:r>
              <a:rPr lang="fr-BE" dirty="0" smtClean="0"/>
              <a:t>Époux de Madame </a:t>
            </a:r>
            <a:r>
              <a:rPr lang="fr-BE" dirty="0" err="1" smtClean="0"/>
              <a:t>Hountoukoff</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27436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523</a:t>
            </a:fld>
            <a:endParaRPr lang="fr-BE" dirty="0"/>
          </a:p>
        </p:txBody>
      </p:sp>
      <p:sp>
        <p:nvSpPr>
          <p:cNvPr id="5" name="ZoneTexte 4"/>
          <p:cNvSpPr txBox="1"/>
          <p:nvPr/>
        </p:nvSpPr>
        <p:spPr>
          <a:xfrm>
            <a:off x="464531" y="949779"/>
            <a:ext cx="5804657" cy="1200329"/>
          </a:xfrm>
          <a:prstGeom prst="rect">
            <a:avLst/>
          </a:prstGeom>
          <a:noFill/>
        </p:spPr>
        <p:txBody>
          <a:bodyPr wrap="square" rtlCol="0">
            <a:spAutoFit/>
          </a:bodyPr>
          <a:lstStyle/>
          <a:p>
            <a:r>
              <a:rPr lang="fr-BE" sz="7200" dirty="0" err="1" smtClean="0">
                <a:latin typeface="French Script MT" panose="03020402040607040605" pitchFamily="66" charset="0"/>
              </a:rPr>
              <a:t>Stanislaw</a:t>
            </a:r>
            <a:r>
              <a:rPr lang="fr-BE" sz="7200" dirty="0" smtClean="0">
                <a:latin typeface="French Script MT" panose="03020402040607040605" pitchFamily="66" charset="0"/>
              </a:rPr>
              <a:t> </a:t>
            </a:r>
            <a:r>
              <a:rPr lang="fr-BE" sz="7200" dirty="0" err="1" smtClean="0">
                <a:latin typeface="French Script MT" panose="03020402040607040605" pitchFamily="66" charset="0"/>
              </a:rPr>
              <a:t>Kirwialow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27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768519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524</a:t>
            </a:fld>
            <a:endParaRPr lang="fr-BE" dirty="0"/>
          </a:p>
        </p:txBody>
      </p:sp>
      <p:sp>
        <p:nvSpPr>
          <p:cNvPr id="5" name="ZoneTexte 4"/>
          <p:cNvSpPr txBox="1"/>
          <p:nvPr/>
        </p:nvSpPr>
        <p:spPr>
          <a:xfrm>
            <a:off x="651388" y="949779"/>
            <a:ext cx="5430943" cy="1200329"/>
          </a:xfrm>
          <a:prstGeom prst="rect">
            <a:avLst/>
          </a:prstGeom>
          <a:noFill/>
        </p:spPr>
        <p:txBody>
          <a:bodyPr wrap="square" rtlCol="0">
            <a:spAutoFit/>
          </a:bodyPr>
          <a:lstStyle/>
          <a:p>
            <a:r>
              <a:rPr lang="fr-BE" sz="7200" dirty="0" err="1" smtClean="0">
                <a:latin typeface="French Script MT" panose="03020402040607040605" pitchFamily="66" charset="0"/>
              </a:rPr>
              <a:t>Wassilo</a:t>
            </a:r>
            <a:r>
              <a:rPr lang="fr-BE" sz="7200" dirty="0" smtClean="0">
                <a:latin typeface="French Script MT" panose="03020402040607040605" pitchFamily="66" charset="0"/>
              </a:rPr>
              <a:t> </a:t>
            </a:r>
            <a:r>
              <a:rPr lang="fr-BE" sz="7200" dirty="0" err="1" smtClean="0">
                <a:latin typeface="French Script MT" panose="03020402040607040605" pitchFamily="66" charset="0"/>
              </a:rPr>
              <a:t>Koschitow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190429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525</a:t>
            </a:fld>
            <a:endParaRPr lang="fr-BE" dirty="0"/>
          </a:p>
        </p:txBody>
      </p:sp>
      <p:sp>
        <p:nvSpPr>
          <p:cNvPr id="5" name="ZoneTexte 4"/>
          <p:cNvSpPr txBox="1"/>
          <p:nvPr/>
        </p:nvSpPr>
        <p:spPr>
          <a:xfrm>
            <a:off x="866811" y="949779"/>
            <a:ext cx="5000098" cy="1200329"/>
          </a:xfrm>
          <a:prstGeom prst="rect">
            <a:avLst/>
          </a:prstGeom>
          <a:noFill/>
        </p:spPr>
        <p:txBody>
          <a:bodyPr wrap="square" rtlCol="0">
            <a:spAutoFit/>
          </a:bodyPr>
          <a:lstStyle/>
          <a:p>
            <a:r>
              <a:rPr lang="fr-BE" sz="7200" dirty="0" smtClean="0">
                <a:latin typeface="French Script MT" panose="03020402040607040605" pitchFamily="66" charset="0"/>
              </a:rPr>
              <a:t>Stanislas </a:t>
            </a:r>
            <a:r>
              <a:rPr lang="fr-BE" sz="7200" dirty="0" err="1" smtClean="0">
                <a:latin typeface="French Script MT" panose="03020402040607040605" pitchFamily="66" charset="0"/>
              </a:rPr>
              <a:t>Kockin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19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810235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526</a:t>
            </a:fld>
            <a:endParaRPr lang="fr-BE" dirty="0"/>
          </a:p>
        </p:txBody>
      </p:sp>
      <p:sp>
        <p:nvSpPr>
          <p:cNvPr id="5" name="ZoneTexte 4"/>
          <p:cNvSpPr txBox="1"/>
          <p:nvPr/>
        </p:nvSpPr>
        <p:spPr>
          <a:xfrm>
            <a:off x="621882" y="949779"/>
            <a:ext cx="5489955" cy="1200329"/>
          </a:xfrm>
          <a:prstGeom prst="rect">
            <a:avLst/>
          </a:prstGeom>
          <a:noFill/>
        </p:spPr>
        <p:txBody>
          <a:bodyPr wrap="square" rtlCol="0">
            <a:spAutoFit/>
          </a:bodyPr>
          <a:lstStyle/>
          <a:p>
            <a:r>
              <a:rPr lang="fr-BE" sz="7200" dirty="0" smtClean="0">
                <a:latin typeface="French Script MT" panose="03020402040607040605" pitchFamily="66" charset="0"/>
              </a:rPr>
              <a:t>Michel </a:t>
            </a:r>
            <a:r>
              <a:rPr lang="fr-BE" sz="7200" dirty="0" err="1" smtClean="0">
                <a:latin typeface="French Script MT" panose="03020402040607040605" pitchFamily="66" charset="0"/>
              </a:rPr>
              <a:t>Konovaliof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1892 – 27 ans</a:t>
            </a:r>
          </a:p>
          <a:p>
            <a:pPr algn="ctr"/>
            <a:r>
              <a:rPr lang="fr-BE" dirty="0" smtClean="0"/>
              <a:t>Décédé le 5 avril 1919</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787850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527</a:t>
            </a:fld>
            <a:endParaRPr lang="fr-BE" dirty="0"/>
          </a:p>
        </p:txBody>
      </p:sp>
      <p:sp>
        <p:nvSpPr>
          <p:cNvPr id="5" name="ZoneTexte 4"/>
          <p:cNvSpPr txBox="1"/>
          <p:nvPr/>
        </p:nvSpPr>
        <p:spPr>
          <a:xfrm>
            <a:off x="1054344" y="949779"/>
            <a:ext cx="4625032" cy="1200329"/>
          </a:xfrm>
          <a:prstGeom prst="rect">
            <a:avLst/>
          </a:prstGeom>
          <a:noFill/>
        </p:spPr>
        <p:txBody>
          <a:bodyPr wrap="square" rtlCol="0">
            <a:spAutoFit/>
          </a:bodyPr>
          <a:lstStyle/>
          <a:p>
            <a:r>
              <a:rPr lang="fr-BE" sz="7200" dirty="0" smtClean="0">
                <a:latin typeface="French Script MT" panose="03020402040607040605" pitchFamily="66" charset="0"/>
              </a:rPr>
              <a:t>V. </a:t>
            </a:r>
            <a:r>
              <a:rPr lang="fr-BE" sz="7200" dirty="0" err="1" smtClean="0">
                <a:latin typeface="French Script MT" panose="03020402040607040605" pitchFamily="66" charset="0"/>
              </a:rPr>
              <a:t>Kotschetkow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1892 – 27 ans</a:t>
            </a:r>
          </a:p>
          <a:p>
            <a:pPr algn="ctr"/>
            <a:r>
              <a:rPr lang="fr-BE" dirty="0" smtClean="0"/>
              <a:t>Décédé le 9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83152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528</a:t>
            </a:fld>
            <a:endParaRPr lang="fr-BE" dirty="0"/>
          </a:p>
        </p:txBody>
      </p:sp>
      <p:sp>
        <p:nvSpPr>
          <p:cNvPr id="5" name="ZoneTexte 4"/>
          <p:cNvSpPr txBox="1"/>
          <p:nvPr/>
        </p:nvSpPr>
        <p:spPr>
          <a:xfrm>
            <a:off x="1076115" y="949779"/>
            <a:ext cx="4581489"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Koubine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1881 – 38 ans</a:t>
            </a:r>
          </a:p>
          <a:p>
            <a:pPr algn="ctr"/>
            <a:r>
              <a:rPr lang="fr-BE" dirty="0" smtClean="0"/>
              <a:t>Décédé le 18 </a:t>
            </a:r>
            <a:r>
              <a:rPr lang="fr-BE" dirty="0" err="1" smtClean="0"/>
              <a:t>janiver</a:t>
            </a:r>
            <a:r>
              <a:rPr lang="fr-BE" dirty="0" smtClean="0"/>
              <a:t> 1919</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 polonais</a:t>
            </a:r>
            <a:endParaRPr lang="fr-BE" dirty="0"/>
          </a:p>
        </p:txBody>
      </p:sp>
      <p:sp>
        <p:nvSpPr>
          <p:cNvPr id="11" name="ZoneTexte 10"/>
          <p:cNvSpPr txBox="1"/>
          <p:nvPr/>
        </p:nvSpPr>
        <p:spPr>
          <a:xfrm>
            <a:off x="7270425" y="334245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4161" y="933048"/>
            <a:ext cx="2286000" cy="1714500"/>
          </a:xfrm>
          <a:prstGeom prst="rect">
            <a:avLst/>
          </a:prstGeom>
        </p:spPr>
      </p:pic>
    </p:spTree>
    <p:extLst>
      <p:ext uri="{BB962C8B-B14F-4D97-AF65-F5344CB8AC3E}">
        <p14:creationId xmlns:p14="http://schemas.microsoft.com/office/powerpoint/2010/main" val="1863230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529</a:t>
            </a:fld>
            <a:endParaRPr lang="fr-BE" dirty="0"/>
          </a:p>
        </p:txBody>
      </p:sp>
      <p:sp>
        <p:nvSpPr>
          <p:cNvPr id="5" name="ZoneTexte 4"/>
          <p:cNvSpPr txBox="1"/>
          <p:nvPr/>
        </p:nvSpPr>
        <p:spPr>
          <a:xfrm>
            <a:off x="666417" y="933048"/>
            <a:ext cx="5400885" cy="1200329"/>
          </a:xfrm>
          <a:prstGeom prst="rect">
            <a:avLst/>
          </a:prstGeom>
          <a:noFill/>
        </p:spPr>
        <p:txBody>
          <a:bodyPr wrap="square" rtlCol="0">
            <a:spAutoFit/>
          </a:bodyPr>
          <a:lstStyle/>
          <a:p>
            <a:r>
              <a:rPr lang="fr-BE" sz="7200" dirty="0" err="1" smtClean="0">
                <a:latin typeface="French Script MT" panose="03020402040607040605" pitchFamily="66" charset="0"/>
              </a:rPr>
              <a:t>Kapoton</a:t>
            </a:r>
            <a:r>
              <a:rPr lang="fr-BE" sz="7200" dirty="0" smtClean="0">
                <a:latin typeface="French Script MT" panose="03020402040607040605" pitchFamily="66" charset="0"/>
              </a:rPr>
              <a:t> </a:t>
            </a:r>
            <a:r>
              <a:rPr lang="fr-BE" sz="7200" dirty="0" err="1" smtClean="0">
                <a:latin typeface="French Script MT" panose="03020402040607040605" pitchFamily="66" charset="0"/>
              </a:rPr>
              <a:t>Koutchin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1887 – 32 ans</a:t>
            </a:r>
          </a:p>
          <a:p>
            <a:pPr algn="ctr"/>
            <a:r>
              <a:rPr lang="fr-BE" dirty="0" smtClean="0"/>
              <a:t>Décédé le 26 juillet 1919</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70425" y="334245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933048"/>
            <a:ext cx="2286000" cy="1714500"/>
          </a:xfrm>
          <a:prstGeom prst="rect">
            <a:avLst/>
          </a:prstGeom>
        </p:spPr>
      </p:pic>
    </p:spTree>
    <p:extLst>
      <p:ext uri="{BB962C8B-B14F-4D97-AF65-F5344CB8AC3E}">
        <p14:creationId xmlns:p14="http://schemas.microsoft.com/office/powerpoint/2010/main" val="1916004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92324" y="1096111"/>
            <a:ext cx="5051984" cy="1200329"/>
          </a:xfrm>
          <a:prstGeom prst="rect">
            <a:avLst/>
          </a:prstGeom>
          <a:noFill/>
        </p:spPr>
        <p:txBody>
          <a:bodyPr wrap="square" rtlCol="0">
            <a:spAutoFit/>
          </a:bodyPr>
          <a:lstStyle/>
          <a:p>
            <a:r>
              <a:rPr lang="fr-BE" sz="7200" dirty="0" smtClean="0">
                <a:latin typeface="French Script MT" panose="03020402040607040605" pitchFamily="66" charset="0"/>
              </a:rPr>
              <a:t>Umberto </a:t>
            </a:r>
            <a:r>
              <a:rPr lang="fr-BE" sz="7200" dirty="0" err="1" smtClean="0">
                <a:latin typeface="French Script MT" panose="03020402040607040605" pitchFamily="66" charset="0"/>
              </a:rPr>
              <a:t>Margia</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618039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530</a:t>
            </a:fld>
            <a:endParaRPr lang="fr-BE" dirty="0"/>
          </a:p>
        </p:txBody>
      </p:sp>
      <p:sp>
        <p:nvSpPr>
          <p:cNvPr id="5" name="ZoneTexte 4"/>
          <p:cNvSpPr txBox="1"/>
          <p:nvPr/>
        </p:nvSpPr>
        <p:spPr>
          <a:xfrm>
            <a:off x="1008817" y="949779"/>
            <a:ext cx="4716086" cy="1200329"/>
          </a:xfrm>
          <a:prstGeom prst="rect">
            <a:avLst/>
          </a:prstGeom>
          <a:noFill/>
        </p:spPr>
        <p:txBody>
          <a:bodyPr wrap="square" rtlCol="0">
            <a:spAutoFit/>
          </a:bodyPr>
          <a:lstStyle/>
          <a:p>
            <a:r>
              <a:rPr lang="fr-BE" sz="7200" dirty="0" smtClean="0">
                <a:latin typeface="French Script MT" panose="03020402040607040605" pitchFamily="66" charset="0"/>
              </a:rPr>
              <a:t>Eline </a:t>
            </a:r>
            <a:r>
              <a:rPr lang="fr-BE" sz="7200" dirty="0" err="1" smtClean="0">
                <a:latin typeface="French Script MT" panose="03020402040607040605" pitchFamily="66" charset="0"/>
              </a:rPr>
              <a:t>Kovalenko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25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a:t>
            </a:r>
            <a:r>
              <a:rPr lang="fr-BE" dirty="0"/>
              <a:t>6</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44062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531</a:t>
            </a:fld>
            <a:endParaRPr lang="fr-BE" dirty="0"/>
          </a:p>
        </p:txBody>
      </p:sp>
      <p:sp>
        <p:nvSpPr>
          <p:cNvPr id="5" name="ZoneTexte 4"/>
          <p:cNvSpPr txBox="1"/>
          <p:nvPr/>
        </p:nvSpPr>
        <p:spPr>
          <a:xfrm>
            <a:off x="1008817" y="949779"/>
            <a:ext cx="4716086"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Kovalevski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1851 – 80 ans</a:t>
            </a:r>
          </a:p>
          <a:p>
            <a:pPr algn="ctr"/>
            <a:r>
              <a:rPr lang="fr-BE" dirty="0" smtClean="0"/>
              <a:t>Décédé le 17 octobre 1931</a:t>
            </a:r>
          </a:p>
          <a:p>
            <a:pPr algn="ctr"/>
            <a:r>
              <a:rPr lang="fr-BE" dirty="0" smtClean="0"/>
              <a:t>Inhumé le </a:t>
            </a:r>
          </a:p>
          <a:p>
            <a:pPr algn="ctr"/>
            <a:r>
              <a:rPr lang="fr-BE" dirty="0" smtClean="0"/>
              <a:t>Époux de Madame </a:t>
            </a:r>
            <a:r>
              <a:rPr lang="fr-BE" dirty="0" err="1" smtClean="0"/>
              <a:t>Gerstfeld</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Général</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721012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532</a:t>
            </a:fld>
            <a:endParaRPr lang="fr-BE" dirty="0"/>
          </a:p>
        </p:txBody>
      </p:sp>
      <p:sp>
        <p:nvSpPr>
          <p:cNvPr id="5" name="ZoneTexte 4"/>
          <p:cNvSpPr txBox="1"/>
          <p:nvPr/>
        </p:nvSpPr>
        <p:spPr>
          <a:xfrm>
            <a:off x="327968" y="949779"/>
            <a:ext cx="6077783"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Koznenkoff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1896 – 61 ans</a:t>
            </a:r>
          </a:p>
          <a:p>
            <a:pPr algn="ctr"/>
            <a:r>
              <a:rPr lang="fr-BE" dirty="0" smtClean="0"/>
              <a:t>Décédé le 1 novembre 1957</a:t>
            </a:r>
          </a:p>
          <a:p>
            <a:pPr algn="ctr"/>
            <a:r>
              <a:rPr lang="fr-BE" dirty="0" smtClean="0"/>
              <a:t>Inhumé le </a:t>
            </a:r>
          </a:p>
          <a:p>
            <a:pPr algn="ctr"/>
            <a:r>
              <a:rPr lang="fr-BE" dirty="0" smtClean="0"/>
              <a:t>Époux de Madame </a:t>
            </a:r>
            <a:r>
              <a:rPr lang="fr-BE" dirty="0" err="1" smtClean="0"/>
              <a:t>Hodjaspiroff</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4300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533</a:t>
            </a:fld>
            <a:endParaRPr lang="fr-BE" dirty="0"/>
          </a:p>
        </p:txBody>
      </p:sp>
      <p:sp>
        <p:nvSpPr>
          <p:cNvPr id="5" name="ZoneTexte 4"/>
          <p:cNvSpPr txBox="1"/>
          <p:nvPr/>
        </p:nvSpPr>
        <p:spPr>
          <a:xfrm>
            <a:off x="1138954" y="949779"/>
            <a:ext cx="4455812" cy="1200329"/>
          </a:xfrm>
          <a:prstGeom prst="rect">
            <a:avLst/>
          </a:prstGeom>
          <a:noFill/>
        </p:spPr>
        <p:txBody>
          <a:bodyPr wrap="square" rtlCol="0">
            <a:spAutoFit/>
          </a:bodyPr>
          <a:lstStyle/>
          <a:p>
            <a:r>
              <a:rPr lang="fr-BE" sz="7200" dirty="0" smtClean="0">
                <a:latin typeface="French Script MT" panose="03020402040607040605" pitchFamily="66" charset="0"/>
              </a:rPr>
              <a:t>Pawel </a:t>
            </a:r>
            <a:r>
              <a:rPr lang="fr-BE" sz="7200" dirty="0" err="1" smtClean="0">
                <a:latin typeface="French Script MT" panose="03020402040607040605" pitchFamily="66" charset="0"/>
              </a:rPr>
              <a:t>Kuzmien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5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8303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534</a:t>
            </a:fld>
            <a:endParaRPr lang="fr-BE" dirty="0"/>
          </a:p>
        </p:txBody>
      </p:sp>
      <p:sp>
        <p:nvSpPr>
          <p:cNvPr id="5" name="ZoneTexte 4"/>
          <p:cNvSpPr txBox="1"/>
          <p:nvPr/>
        </p:nvSpPr>
        <p:spPr>
          <a:xfrm>
            <a:off x="1036165" y="949779"/>
            <a:ext cx="4661390"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Lomaguine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1877 – 58 ans</a:t>
            </a:r>
          </a:p>
          <a:p>
            <a:pPr algn="ctr"/>
            <a:r>
              <a:rPr lang="fr-BE" dirty="0" smtClean="0"/>
              <a:t>Décédé le 20 juillet 1935</a:t>
            </a:r>
          </a:p>
          <a:p>
            <a:pPr algn="ctr"/>
            <a:r>
              <a:rPr lang="fr-BE" dirty="0" smtClean="0"/>
              <a:t>Inhumé le </a:t>
            </a:r>
          </a:p>
          <a:p>
            <a:pPr algn="ctr"/>
            <a:r>
              <a:rPr lang="fr-BE" dirty="0" smtClean="0"/>
              <a:t>Époux de Madame </a:t>
            </a:r>
            <a:r>
              <a:rPr lang="fr-BE" dirty="0" err="1" smtClean="0"/>
              <a:t>Voklonskaya</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585323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535</a:t>
            </a:fld>
            <a:endParaRPr lang="fr-BE" dirty="0"/>
          </a:p>
        </p:txBody>
      </p:sp>
      <p:sp>
        <p:nvSpPr>
          <p:cNvPr id="5" name="ZoneTexte 4"/>
          <p:cNvSpPr txBox="1"/>
          <p:nvPr/>
        </p:nvSpPr>
        <p:spPr>
          <a:xfrm>
            <a:off x="1207057" y="963387"/>
            <a:ext cx="4319606"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Loupinine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1892 – 65 ans</a:t>
            </a:r>
          </a:p>
          <a:p>
            <a:pPr algn="ctr"/>
            <a:r>
              <a:rPr lang="fr-BE" dirty="0" smtClean="0"/>
              <a:t>Décédé le 21 mai 1957</a:t>
            </a:r>
          </a:p>
          <a:p>
            <a:pPr algn="ctr"/>
            <a:r>
              <a:rPr lang="fr-BE" dirty="0" smtClean="0"/>
              <a:t>Inhumé le </a:t>
            </a:r>
          </a:p>
          <a:p>
            <a:pPr algn="ctr"/>
            <a:r>
              <a:rPr lang="fr-BE" dirty="0" smtClean="0"/>
              <a:t>Époux de Madame </a:t>
            </a:r>
            <a:r>
              <a:rPr lang="fr-BE" dirty="0" err="1" smtClean="0"/>
              <a:t>Micha</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68170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536</a:t>
            </a:fld>
            <a:endParaRPr lang="fr-BE" dirty="0"/>
          </a:p>
        </p:txBody>
      </p:sp>
      <p:sp>
        <p:nvSpPr>
          <p:cNvPr id="5" name="ZoneTexte 4"/>
          <p:cNvSpPr txBox="1"/>
          <p:nvPr/>
        </p:nvSpPr>
        <p:spPr>
          <a:xfrm>
            <a:off x="697837" y="949779"/>
            <a:ext cx="5338046" cy="1200329"/>
          </a:xfrm>
          <a:prstGeom prst="rect">
            <a:avLst/>
          </a:prstGeom>
          <a:noFill/>
        </p:spPr>
        <p:txBody>
          <a:bodyPr wrap="square" rtlCol="0">
            <a:spAutoFit/>
          </a:bodyPr>
          <a:lstStyle/>
          <a:p>
            <a:r>
              <a:rPr lang="fr-BE" sz="7200" dirty="0" err="1" smtClean="0">
                <a:latin typeface="French Script MT" panose="03020402040607040605" pitchFamily="66" charset="0"/>
              </a:rPr>
              <a:t>Benzian</a:t>
            </a:r>
            <a:r>
              <a:rPr lang="fr-BE" sz="7200" dirty="0" smtClean="0">
                <a:latin typeface="French Script MT" panose="03020402040607040605" pitchFamily="66" charset="0"/>
              </a:rPr>
              <a:t> </a:t>
            </a:r>
            <a:r>
              <a:rPr lang="fr-BE" sz="7200" dirty="0" err="1" smtClean="0">
                <a:latin typeface="French Script MT" panose="03020402040607040605" pitchFamily="66" charset="0"/>
              </a:rPr>
              <a:t>Margolin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1889 – 29 ans</a:t>
            </a:r>
          </a:p>
          <a:p>
            <a:pPr algn="ctr"/>
            <a:r>
              <a:rPr lang="fr-BE" dirty="0" smtClean="0"/>
              <a:t>Décédé le 16 mai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38333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537</a:t>
            </a:fld>
            <a:endParaRPr lang="fr-BE" dirty="0"/>
          </a:p>
        </p:txBody>
      </p:sp>
      <p:sp>
        <p:nvSpPr>
          <p:cNvPr id="5" name="ZoneTexte 4"/>
          <p:cNvSpPr txBox="1"/>
          <p:nvPr/>
        </p:nvSpPr>
        <p:spPr>
          <a:xfrm>
            <a:off x="66497" y="949779"/>
            <a:ext cx="7390249"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Mihailitschenko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1865 – 59 ans</a:t>
            </a:r>
          </a:p>
          <a:p>
            <a:pPr algn="ctr"/>
            <a:r>
              <a:rPr lang="fr-BE" dirty="0" smtClean="0"/>
              <a:t>Décédé le 11 janvier 1924</a:t>
            </a:r>
          </a:p>
          <a:p>
            <a:pPr algn="ctr"/>
            <a:r>
              <a:rPr lang="fr-BE" dirty="0" smtClean="0"/>
              <a:t>Inhumé le </a:t>
            </a:r>
          </a:p>
          <a:p>
            <a:pPr algn="ctr"/>
            <a:r>
              <a:rPr lang="fr-BE" dirty="0" smtClean="0"/>
              <a:t>Époux de ?</a:t>
            </a:r>
          </a:p>
          <a:p>
            <a:pPr algn="ctr"/>
            <a:endParaRPr lang="fr-BE" dirty="0"/>
          </a:p>
          <a:p>
            <a:pPr algn="ctr"/>
            <a:r>
              <a:rPr lang="fr-BE" dirty="0" smtClean="0"/>
              <a:t>Régiment: Garde Impériale, </a:t>
            </a:r>
            <a:r>
              <a:rPr lang="fr-BE" dirty="0" err="1" smtClean="0"/>
              <a:t>Rgt</a:t>
            </a:r>
            <a:r>
              <a:rPr lang="fr-BE" dirty="0" smtClean="0"/>
              <a:t> de Moscou</a:t>
            </a:r>
          </a:p>
          <a:p>
            <a:pPr algn="ctr"/>
            <a:r>
              <a:rPr lang="fr-BE" dirty="0" smtClean="0"/>
              <a:t>Statut: Colonel</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260829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538</a:t>
            </a:fld>
            <a:endParaRPr lang="fr-BE" dirty="0"/>
          </a:p>
        </p:txBody>
      </p:sp>
      <p:sp>
        <p:nvSpPr>
          <p:cNvPr id="5" name="ZoneTexte 4"/>
          <p:cNvSpPr txBox="1"/>
          <p:nvPr/>
        </p:nvSpPr>
        <p:spPr>
          <a:xfrm>
            <a:off x="972594" y="963387"/>
            <a:ext cx="4788532"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Mikhailoff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1888 – 60 ans</a:t>
            </a:r>
          </a:p>
          <a:p>
            <a:pPr algn="ctr"/>
            <a:r>
              <a:rPr lang="fr-BE" dirty="0" smtClean="0"/>
              <a:t>Décédé le 3 octobre 1948</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493044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539</a:t>
            </a:fld>
            <a:endParaRPr lang="fr-BE" dirty="0"/>
          </a:p>
        </p:txBody>
      </p:sp>
      <p:sp>
        <p:nvSpPr>
          <p:cNvPr id="5" name="ZoneTexte 4"/>
          <p:cNvSpPr txBox="1"/>
          <p:nvPr/>
        </p:nvSpPr>
        <p:spPr>
          <a:xfrm>
            <a:off x="621637" y="949779"/>
            <a:ext cx="5490446" cy="1200329"/>
          </a:xfrm>
          <a:prstGeom prst="rect">
            <a:avLst/>
          </a:prstGeom>
          <a:noFill/>
        </p:spPr>
        <p:txBody>
          <a:bodyPr wrap="square" rtlCol="0">
            <a:spAutoFit/>
          </a:bodyPr>
          <a:lstStyle/>
          <a:p>
            <a:r>
              <a:rPr lang="fr-BE" sz="7200" dirty="0" smtClean="0">
                <a:latin typeface="French Script MT" panose="03020402040607040605" pitchFamily="66" charset="0"/>
              </a:rPr>
              <a:t>Alexander </a:t>
            </a:r>
            <a:r>
              <a:rPr lang="fr-BE" sz="7200" dirty="0" err="1" smtClean="0">
                <a:latin typeface="French Script MT" panose="03020402040607040605" pitchFamily="66" charset="0"/>
              </a:rPr>
              <a:t>Minejevo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21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12342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57638" y="1096111"/>
            <a:ext cx="4921355" cy="1200329"/>
          </a:xfrm>
          <a:prstGeom prst="rect">
            <a:avLst/>
          </a:prstGeom>
          <a:noFill/>
        </p:spPr>
        <p:txBody>
          <a:bodyPr wrap="square" rtlCol="0">
            <a:spAutoFit/>
          </a:bodyPr>
          <a:lstStyle/>
          <a:p>
            <a:r>
              <a:rPr lang="fr-BE" sz="7200" dirty="0" smtClean="0">
                <a:latin typeface="French Script MT" panose="03020402040607040605" pitchFamily="66" charset="0"/>
              </a:rPr>
              <a:t>Guiseppe Moroni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196849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540</a:t>
            </a:fld>
            <a:endParaRPr lang="fr-BE" dirty="0"/>
          </a:p>
        </p:txBody>
      </p:sp>
      <p:sp>
        <p:nvSpPr>
          <p:cNvPr id="5" name="ZoneTexte 4"/>
          <p:cNvSpPr txBox="1"/>
          <p:nvPr/>
        </p:nvSpPr>
        <p:spPr>
          <a:xfrm>
            <a:off x="1061964" y="952501"/>
            <a:ext cx="4603506" cy="1200329"/>
          </a:xfrm>
          <a:prstGeom prst="rect">
            <a:avLst/>
          </a:prstGeom>
          <a:noFill/>
        </p:spPr>
        <p:txBody>
          <a:bodyPr wrap="square" rtlCol="0">
            <a:spAutoFit/>
          </a:bodyPr>
          <a:lstStyle/>
          <a:p>
            <a:r>
              <a:rPr lang="fr-BE" sz="7200" dirty="0" smtClean="0">
                <a:latin typeface="French Script MT" panose="03020402040607040605" pitchFamily="66" charset="0"/>
              </a:rPr>
              <a:t>Ivan </a:t>
            </a:r>
            <a:r>
              <a:rPr lang="fr-BE" sz="7200" dirty="0" err="1" smtClean="0">
                <a:latin typeface="French Script MT" panose="03020402040607040605" pitchFamily="66" charset="0"/>
              </a:rPr>
              <a:t>Motaligin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1910 – 33 ans</a:t>
            </a:r>
          </a:p>
          <a:p>
            <a:pPr algn="ctr"/>
            <a:r>
              <a:rPr lang="fr-BE" dirty="0" smtClean="0"/>
              <a:t>Décédé le 22 février 1943</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Prisonnier de guerre 42737</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53144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541</a:t>
            </a:fld>
            <a:endParaRPr lang="fr-BE" dirty="0"/>
          </a:p>
        </p:txBody>
      </p:sp>
      <p:sp>
        <p:nvSpPr>
          <p:cNvPr id="5" name="ZoneTexte 4"/>
          <p:cNvSpPr txBox="1"/>
          <p:nvPr/>
        </p:nvSpPr>
        <p:spPr>
          <a:xfrm>
            <a:off x="763151" y="949779"/>
            <a:ext cx="5207417"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Muchimidieff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9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390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542</a:t>
            </a:fld>
            <a:endParaRPr lang="fr-BE" dirty="0"/>
          </a:p>
        </p:txBody>
      </p:sp>
      <p:sp>
        <p:nvSpPr>
          <p:cNvPr id="5" name="ZoneTexte 4"/>
          <p:cNvSpPr txBox="1"/>
          <p:nvPr/>
        </p:nvSpPr>
        <p:spPr>
          <a:xfrm>
            <a:off x="848263" y="963387"/>
            <a:ext cx="5037193" cy="1200329"/>
          </a:xfrm>
          <a:prstGeom prst="rect">
            <a:avLst/>
          </a:prstGeom>
          <a:noFill/>
        </p:spPr>
        <p:txBody>
          <a:bodyPr wrap="square" rtlCol="0">
            <a:spAutoFit/>
          </a:bodyPr>
          <a:lstStyle/>
          <a:p>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Nyakow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1897 – 57 ans</a:t>
            </a:r>
          </a:p>
          <a:p>
            <a:pPr algn="ctr"/>
            <a:r>
              <a:rPr lang="fr-BE" dirty="0" smtClean="0"/>
              <a:t>Décédé le 9 mai 1954</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smtClean="0"/>
              <a:t>Tombe 67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7401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543</a:t>
            </a:fld>
            <a:endParaRPr lang="fr-BE" dirty="0"/>
          </a:p>
        </p:txBody>
      </p:sp>
      <p:sp>
        <p:nvSpPr>
          <p:cNvPr id="5" name="ZoneTexte 4"/>
          <p:cNvSpPr txBox="1"/>
          <p:nvPr/>
        </p:nvSpPr>
        <p:spPr>
          <a:xfrm>
            <a:off x="515378" y="949779"/>
            <a:ext cx="5702963" cy="1200329"/>
          </a:xfrm>
          <a:prstGeom prst="rect">
            <a:avLst/>
          </a:prstGeom>
          <a:noFill/>
        </p:spPr>
        <p:txBody>
          <a:bodyPr wrap="square" rtlCol="0">
            <a:spAutoFit/>
          </a:bodyPr>
          <a:lstStyle/>
          <a:p>
            <a:r>
              <a:rPr lang="fr-BE" sz="7200" dirty="0" smtClean="0">
                <a:latin typeface="French Script MT" panose="03020402040607040605" pitchFamily="66" charset="0"/>
              </a:rPr>
              <a:t>Vladimir </a:t>
            </a:r>
            <a:r>
              <a:rPr lang="fr-BE" sz="7200" dirty="0" err="1" smtClean="0">
                <a:latin typeface="French Script MT" panose="03020402040607040605" pitchFamily="66" charset="0"/>
              </a:rPr>
              <a:t>Oulazovski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1870 – 72 ans</a:t>
            </a:r>
          </a:p>
          <a:p>
            <a:pPr algn="ctr"/>
            <a:r>
              <a:rPr lang="fr-BE" dirty="0" smtClean="0"/>
              <a:t>Décédé le 9 août 1942</a:t>
            </a:r>
          </a:p>
          <a:p>
            <a:pPr algn="ctr"/>
            <a:r>
              <a:rPr lang="fr-BE" dirty="0" smtClean="0"/>
              <a:t>Inhumé le </a:t>
            </a:r>
          </a:p>
          <a:p>
            <a:pPr algn="ctr"/>
            <a:r>
              <a:rPr lang="fr-BE" dirty="0" smtClean="0"/>
              <a:t>Époux de ?</a:t>
            </a:r>
          </a:p>
          <a:p>
            <a:pPr algn="ctr"/>
            <a:endParaRPr lang="fr-BE" dirty="0"/>
          </a:p>
          <a:p>
            <a:pPr algn="ctr"/>
            <a:r>
              <a:rPr lang="fr-BE" dirty="0" smtClean="0"/>
              <a:t>Régiment: 47</a:t>
            </a:r>
            <a:r>
              <a:rPr lang="fr-BE" baseline="30000" dirty="0" smtClean="0"/>
              <a:t>e</a:t>
            </a:r>
            <a:r>
              <a:rPr lang="fr-BE" dirty="0" smtClean="0"/>
              <a:t> Sibérien</a:t>
            </a:r>
          </a:p>
          <a:p>
            <a:pPr algn="ctr"/>
            <a:r>
              <a:rPr lang="fr-BE" dirty="0" smtClean="0"/>
              <a:t>Statut: Colonel</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288142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544</a:t>
            </a:fld>
            <a:endParaRPr lang="fr-BE" dirty="0"/>
          </a:p>
        </p:txBody>
      </p:sp>
      <p:sp>
        <p:nvSpPr>
          <p:cNvPr id="5" name="ZoneTexte 4"/>
          <p:cNvSpPr txBox="1"/>
          <p:nvPr/>
        </p:nvSpPr>
        <p:spPr>
          <a:xfrm>
            <a:off x="1097764" y="949779"/>
            <a:ext cx="4538192"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Panin</a:t>
            </a:r>
            <a:endParaRPr lang="fr-BE" sz="7200" dirty="0">
              <a:latin typeface="French Script MT" panose="03020402040607040605" pitchFamily="66" charset="0"/>
            </a:endParaRPr>
          </a:p>
        </p:txBody>
      </p:sp>
      <p:sp>
        <p:nvSpPr>
          <p:cNvPr id="6" name="ZoneTexte 5"/>
          <p:cNvSpPr txBox="1"/>
          <p:nvPr/>
        </p:nvSpPr>
        <p:spPr>
          <a:xfrm>
            <a:off x="1273629" y="2239148"/>
            <a:ext cx="4191000" cy="2308324"/>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9 mai 1944</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Victime du Bombardement </a:t>
            </a:r>
          </a:p>
          <a:p>
            <a:pPr algn="ctr"/>
            <a:r>
              <a:rPr lang="fr-BE" dirty="0" smtClean="0"/>
              <a:t>au Stalag 304</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18005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545</a:t>
            </a:fld>
            <a:endParaRPr lang="fr-BE" dirty="0"/>
          </a:p>
        </p:txBody>
      </p:sp>
      <p:sp>
        <p:nvSpPr>
          <p:cNvPr id="5" name="ZoneTexte 4"/>
          <p:cNvSpPr txBox="1"/>
          <p:nvPr/>
        </p:nvSpPr>
        <p:spPr>
          <a:xfrm>
            <a:off x="984770" y="949779"/>
            <a:ext cx="4764179" cy="1200329"/>
          </a:xfrm>
          <a:prstGeom prst="rect">
            <a:avLst/>
          </a:prstGeom>
          <a:noFill/>
        </p:spPr>
        <p:txBody>
          <a:bodyPr wrap="square" rtlCol="0">
            <a:spAutoFit/>
          </a:bodyPr>
          <a:lstStyle/>
          <a:p>
            <a:r>
              <a:rPr lang="fr-BE" sz="7200" dirty="0" smtClean="0">
                <a:latin typeface="French Script MT" panose="03020402040607040605" pitchFamily="66" charset="0"/>
              </a:rPr>
              <a:t>Iwan </a:t>
            </a:r>
            <a:r>
              <a:rPr lang="fr-BE" sz="7200" dirty="0" err="1" smtClean="0">
                <a:latin typeface="French Script MT" panose="03020402040607040605" pitchFamily="66" charset="0"/>
              </a:rPr>
              <a:t>Philipenko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12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664918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546</a:t>
            </a:fld>
            <a:endParaRPr lang="fr-BE" dirty="0"/>
          </a:p>
        </p:txBody>
      </p:sp>
      <p:sp>
        <p:nvSpPr>
          <p:cNvPr id="5" name="ZoneTexte 4"/>
          <p:cNvSpPr txBox="1"/>
          <p:nvPr/>
        </p:nvSpPr>
        <p:spPr>
          <a:xfrm>
            <a:off x="1763797" y="949779"/>
            <a:ext cx="3206126"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Pilkin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95928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547</a:t>
            </a:fld>
            <a:endParaRPr lang="fr-BE" dirty="0"/>
          </a:p>
        </p:txBody>
      </p:sp>
      <p:sp>
        <p:nvSpPr>
          <p:cNvPr id="5" name="ZoneTexte 4"/>
          <p:cNvSpPr txBox="1"/>
          <p:nvPr/>
        </p:nvSpPr>
        <p:spPr>
          <a:xfrm>
            <a:off x="1309615" y="949779"/>
            <a:ext cx="4114489" cy="1200329"/>
          </a:xfrm>
          <a:prstGeom prst="rect">
            <a:avLst/>
          </a:prstGeom>
          <a:noFill/>
        </p:spPr>
        <p:txBody>
          <a:bodyPr wrap="square" rtlCol="0">
            <a:spAutoFit/>
          </a:bodyPr>
          <a:lstStyle/>
          <a:p>
            <a:r>
              <a:rPr lang="fr-BE" sz="7200" dirty="0" smtClean="0">
                <a:latin typeface="French Script MT" panose="03020402040607040605" pitchFamily="66" charset="0"/>
              </a:rPr>
              <a:t>Domenico Poli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4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90192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548</a:t>
            </a:fld>
            <a:endParaRPr lang="fr-BE" dirty="0"/>
          </a:p>
        </p:txBody>
      </p:sp>
      <p:sp>
        <p:nvSpPr>
          <p:cNvPr id="5" name="ZoneTexte 4"/>
          <p:cNvSpPr txBox="1"/>
          <p:nvPr/>
        </p:nvSpPr>
        <p:spPr>
          <a:xfrm>
            <a:off x="737672" y="949779"/>
            <a:ext cx="5258375" cy="1200329"/>
          </a:xfrm>
          <a:prstGeom prst="rect">
            <a:avLst/>
          </a:prstGeom>
          <a:noFill/>
        </p:spPr>
        <p:txBody>
          <a:bodyPr wrap="square" rtlCol="0">
            <a:spAutoFit/>
          </a:bodyPr>
          <a:lstStyle/>
          <a:p>
            <a:r>
              <a:rPr lang="fr-BE" sz="7200" dirty="0" err="1" smtClean="0">
                <a:latin typeface="French Script MT" panose="03020402040607040605" pitchFamily="66" charset="0"/>
              </a:rPr>
              <a:t>Dimitry</a:t>
            </a:r>
            <a:r>
              <a:rPr lang="fr-BE" sz="7200" dirty="0" smtClean="0">
                <a:latin typeface="French Script MT" panose="03020402040607040605" pitchFamily="66" charset="0"/>
              </a:rPr>
              <a:t> </a:t>
            </a:r>
            <a:r>
              <a:rPr lang="fr-BE" sz="7200" dirty="0" err="1" smtClean="0">
                <a:latin typeface="French Script MT" panose="03020402040607040605" pitchFamily="66" charset="0"/>
              </a:rPr>
              <a:t>Poliansky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1885 – 47 ans</a:t>
            </a:r>
          </a:p>
          <a:p>
            <a:pPr algn="ctr"/>
            <a:r>
              <a:rPr lang="fr-BE" dirty="0" smtClean="0"/>
              <a:t>Décédé le 30 juin 1932</a:t>
            </a:r>
          </a:p>
          <a:p>
            <a:pPr algn="ctr"/>
            <a:r>
              <a:rPr lang="fr-BE" dirty="0" smtClean="0"/>
              <a:t>Inhumé le </a:t>
            </a:r>
          </a:p>
          <a:p>
            <a:pPr algn="ctr"/>
            <a:r>
              <a:rPr lang="fr-BE" dirty="0" smtClean="0"/>
              <a:t>Époux de Madame </a:t>
            </a:r>
            <a:r>
              <a:rPr lang="fr-BE" dirty="0" err="1" smtClean="0"/>
              <a:t>Svetozaroff</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686143"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88706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549</a:t>
            </a:fld>
            <a:endParaRPr lang="fr-BE" dirty="0"/>
          </a:p>
        </p:txBody>
      </p:sp>
      <p:sp>
        <p:nvSpPr>
          <p:cNvPr id="5" name="ZoneTexte 4"/>
          <p:cNvSpPr txBox="1"/>
          <p:nvPr/>
        </p:nvSpPr>
        <p:spPr>
          <a:xfrm>
            <a:off x="1273629" y="949779"/>
            <a:ext cx="4179803" cy="1200329"/>
          </a:xfrm>
          <a:prstGeom prst="rect">
            <a:avLst/>
          </a:prstGeom>
          <a:noFill/>
        </p:spPr>
        <p:txBody>
          <a:bodyPr wrap="square" rtlCol="0">
            <a:spAutoFit/>
          </a:bodyPr>
          <a:lstStyle/>
          <a:p>
            <a:r>
              <a:rPr lang="fr-BE" sz="7200" dirty="0" smtClean="0">
                <a:latin typeface="French Script MT" panose="03020402040607040605" pitchFamily="66" charset="0"/>
              </a:rPr>
              <a:t>Michel </a:t>
            </a:r>
            <a:r>
              <a:rPr lang="fr-BE" sz="7200" dirty="0" err="1" smtClean="0">
                <a:latin typeface="French Script MT" panose="03020402040607040605" pitchFamily="66" charset="0"/>
              </a:rPr>
              <a:t>Popoff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1869 – 59 ans</a:t>
            </a:r>
          </a:p>
          <a:p>
            <a:pPr algn="ctr"/>
            <a:r>
              <a:rPr lang="fr-BE" dirty="0" smtClean="0"/>
              <a:t>Décédé le 23 décembre 1928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Colonel</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53,1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47935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29120" y="1096111"/>
            <a:ext cx="4378391"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Naso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308741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550</a:t>
            </a:fld>
            <a:endParaRPr lang="fr-BE" dirty="0"/>
          </a:p>
        </p:txBody>
      </p:sp>
      <p:sp>
        <p:nvSpPr>
          <p:cNvPr id="5" name="ZoneTexte 4"/>
          <p:cNvSpPr txBox="1"/>
          <p:nvPr/>
        </p:nvSpPr>
        <p:spPr>
          <a:xfrm>
            <a:off x="1146174" y="949779"/>
            <a:ext cx="4441371" cy="1200329"/>
          </a:xfrm>
          <a:prstGeom prst="rect">
            <a:avLst/>
          </a:prstGeom>
          <a:noFill/>
        </p:spPr>
        <p:txBody>
          <a:bodyPr wrap="square" rtlCol="0">
            <a:spAutoFit/>
          </a:bodyPr>
          <a:lstStyle/>
          <a:p>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Popoff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1900 – 64 ans</a:t>
            </a:r>
          </a:p>
          <a:p>
            <a:pPr algn="ctr"/>
            <a:r>
              <a:rPr lang="fr-BE" dirty="0" smtClean="0"/>
              <a:t>Décédé le 22 octobre 1964</a:t>
            </a:r>
          </a:p>
          <a:p>
            <a:pPr algn="ctr"/>
            <a:r>
              <a:rPr lang="fr-BE" dirty="0" smtClean="0"/>
              <a:t>Inhumé le </a:t>
            </a:r>
          </a:p>
          <a:p>
            <a:pPr algn="ctr"/>
            <a:r>
              <a:rPr lang="fr-BE" dirty="0" smtClean="0"/>
              <a:t>Époux de Madame </a:t>
            </a:r>
            <a:r>
              <a:rPr lang="fr-BE" dirty="0" err="1" smtClean="0"/>
              <a:t>Kamianski</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53,2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738092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551</a:t>
            </a:fld>
            <a:endParaRPr lang="fr-BE" dirty="0"/>
          </a:p>
        </p:txBody>
      </p:sp>
      <p:sp>
        <p:nvSpPr>
          <p:cNvPr id="5" name="ZoneTexte 4"/>
          <p:cNvSpPr txBox="1"/>
          <p:nvPr/>
        </p:nvSpPr>
        <p:spPr>
          <a:xfrm>
            <a:off x="1010258" y="949779"/>
            <a:ext cx="4713203"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Postnikoff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1888 – 58 ans</a:t>
            </a:r>
          </a:p>
          <a:p>
            <a:pPr algn="ctr"/>
            <a:r>
              <a:rPr lang="fr-BE" dirty="0" smtClean="0"/>
              <a:t>Décédé le 7 janvier 1946</a:t>
            </a:r>
          </a:p>
          <a:p>
            <a:pPr algn="ctr"/>
            <a:r>
              <a:rPr lang="fr-BE" dirty="0" smtClean="0"/>
              <a:t>Inhumé le </a:t>
            </a:r>
          </a:p>
          <a:p>
            <a:pPr algn="ctr"/>
            <a:r>
              <a:rPr lang="fr-BE" dirty="0" smtClean="0"/>
              <a:t>Époux de Madame </a:t>
            </a:r>
            <a:r>
              <a:rPr lang="fr-BE" dirty="0" err="1" smtClean="0"/>
              <a:t>Papkoff</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438386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552</a:t>
            </a:fld>
            <a:endParaRPr lang="fr-BE" dirty="0"/>
          </a:p>
        </p:txBody>
      </p:sp>
      <p:sp>
        <p:nvSpPr>
          <p:cNvPr id="5" name="ZoneTexte 4"/>
          <p:cNvSpPr txBox="1"/>
          <p:nvPr/>
        </p:nvSpPr>
        <p:spPr>
          <a:xfrm>
            <a:off x="84972" y="963387"/>
            <a:ext cx="6860113" cy="1200329"/>
          </a:xfrm>
          <a:prstGeom prst="rect">
            <a:avLst/>
          </a:prstGeom>
          <a:noFill/>
        </p:spPr>
        <p:txBody>
          <a:bodyPr wrap="square" rtlCol="0">
            <a:spAutoFit/>
          </a:bodyPr>
          <a:lstStyle/>
          <a:p>
            <a:r>
              <a:rPr lang="fr-BE" sz="7200" dirty="0" smtClean="0">
                <a:latin typeface="French Script MT" panose="03020402040607040605" pitchFamily="66" charset="0"/>
              </a:rPr>
              <a:t>Constantin </a:t>
            </a:r>
            <a:r>
              <a:rPr lang="fr-BE" sz="7200" dirty="0" err="1" smtClean="0">
                <a:latin typeface="French Script MT" panose="03020402040607040605" pitchFamily="66" charset="0"/>
              </a:rPr>
              <a:t>Pousternakow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1889 – 71 ans</a:t>
            </a:r>
          </a:p>
          <a:p>
            <a:pPr algn="ctr"/>
            <a:r>
              <a:rPr lang="fr-BE" dirty="0" smtClean="0"/>
              <a:t>Décédé le 20 mars 1960</a:t>
            </a:r>
          </a:p>
          <a:p>
            <a:pPr algn="ctr"/>
            <a:r>
              <a:rPr lang="fr-BE" dirty="0" smtClean="0"/>
              <a:t>Inhumé le </a:t>
            </a:r>
          </a:p>
          <a:p>
            <a:pPr algn="ctr"/>
            <a:r>
              <a:rPr lang="fr-BE" dirty="0" smtClean="0"/>
              <a:t>Époux de Madame </a:t>
            </a:r>
            <a:r>
              <a:rPr lang="fr-BE" dirty="0" err="1" smtClean="0"/>
              <a:t>Bornkessel</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58006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553</a:t>
            </a:fld>
            <a:endParaRPr lang="fr-BE" dirty="0"/>
          </a:p>
        </p:txBody>
      </p:sp>
      <p:sp>
        <p:nvSpPr>
          <p:cNvPr id="5" name="ZoneTexte 4"/>
          <p:cNvSpPr txBox="1"/>
          <p:nvPr/>
        </p:nvSpPr>
        <p:spPr>
          <a:xfrm>
            <a:off x="591158" y="949779"/>
            <a:ext cx="5551403"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Sawieliew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14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a:t>
            </a:r>
            <a:r>
              <a:rPr lang="fr-BE" dirty="0"/>
              <a:t>2</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997763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554</a:t>
            </a:fld>
            <a:endParaRPr lang="fr-BE" dirty="0"/>
          </a:p>
        </p:txBody>
      </p:sp>
      <p:sp>
        <p:nvSpPr>
          <p:cNvPr id="5" name="ZoneTexte 4"/>
          <p:cNvSpPr txBox="1"/>
          <p:nvPr/>
        </p:nvSpPr>
        <p:spPr>
          <a:xfrm>
            <a:off x="585143" y="949779"/>
            <a:ext cx="5563433" cy="1200329"/>
          </a:xfrm>
          <a:prstGeom prst="rect">
            <a:avLst/>
          </a:prstGeom>
          <a:noFill/>
        </p:spPr>
        <p:txBody>
          <a:bodyPr wrap="square" rtlCol="0">
            <a:spAutoFit/>
          </a:bodyPr>
          <a:lstStyle/>
          <a:p>
            <a:r>
              <a:rPr lang="fr-BE" sz="7200" dirty="0" err="1" smtClean="0">
                <a:latin typeface="French Script MT" panose="03020402040607040605" pitchFamily="66" charset="0"/>
              </a:rPr>
              <a:t>Bagrat</a:t>
            </a:r>
            <a:r>
              <a:rPr lang="fr-BE" sz="7200" dirty="0" smtClean="0">
                <a:latin typeface="French Script MT" panose="03020402040607040605" pitchFamily="66" charset="0"/>
              </a:rPr>
              <a:t> </a:t>
            </a:r>
            <a:r>
              <a:rPr lang="fr-BE" sz="7200" dirty="0" err="1" smtClean="0">
                <a:latin typeface="French Script MT" panose="03020402040607040605" pitchFamily="66" charset="0"/>
              </a:rPr>
              <a:t>Schawerdoff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24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510655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555</a:t>
            </a:fld>
            <a:endParaRPr lang="fr-BE" dirty="0"/>
          </a:p>
        </p:txBody>
      </p:sp>
      <p:sp>
        <p:nvSpPr>
          <p:cNvPr id="5" name="ZoneTexte 4"/>
          <p:cNvSpPr txBox="1"/>
          <p:nvPr/>
        </p:nvSpPr>
        <p:spPr>
          <a:xfrm>
            <a:off x="1178987" y="949779"/>
            <a:ext cx="4375746" cy="1200329"/>
          </a:xfrm>
          <a:prstGeom prst="rect">
            <a:avLst/>
          </a:prstGeom>
          <a:noFill/>
        </p:spPr>
        <p:txBody>
          <a:bodyPr wrap="square" rtlCol="0">
            <a:spAutoFit/>
          </a:bodyPr>
          <a:lstStyle/>
          <a:p>
            <a:r>
              <a:rPr lang="fr-BE" sz="7200" dirty="0" err="1" smtClean="0">
                <a:latin typeface="French Script MT" panose="03020402040607040605" pitchFamily="66" charset="0"/>
              </a:rPr>
              <a:t>Jakel</a:t>
            </a:r>
            <a:r>
              <a:rPr lang="fr-BE" sz="7200" dirty="0" smtClean="0">
                <a:latin typeface="French Script MT" panose="03020402040607040605" pitchFamily="66" charset="0"/>
              </a:rPr>
              <a:t> </a:t>
            </a:r>
            <a:r>
              <a:rPr lang="fr-BE" sz="7200" dirty="0" err="1" smtClean="0">
                <a:latin typeface="French Script MT" panose="03020402040607040605" pitchFamily="66" charset="0"/>
              </a:rPr>
              <a:t>Schernow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19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791330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556</a:t>
            </a:fld>
            <a:endParaRPr lang="fr-BE" dirty="0"/>
          </a:p>
        </p:txBody>
      </p:sp>
      <p:sp>
        <p:nvSpPr>
          <p:cNvPr id="5" name="ZoneTexte 4"/>
          <p:cNvSpPr txBox="1"/>
          <p:nvPr/>
        </p:nvSpPr>
        <p:spPr>
          <a:xfrm>
            <a:off x="1512510" y="949779"/>
            <a:ext cx="3708699" cy="1200329"/>
          </a:xfrm>
          <a:prstGeom prst="rect">
            <a:avLst/>
          </a:prstGeom>
          <a:noFill/>
        </p:spPr>
        <p:txBody>
          <a:bodyPr wrap="square" rtlCol="0">
            <a:spAutoFit/>
          </a:bodyPr>
          <a:lstStyle/>
          <a:p>
            <a:r>
              <a:rPr lang="fr-BE" sz="7200" dirty="0" err="1" smtClean="0">
                <a:latin typeface="French Script MT" panose="03020402040607040605" pitchFamily="66" charset="0"/>
              </a:rPr>
              <a:t>Fador</a:t>
            </a:r>
            <a:r>
              <a:rPr lang="fr-BE" sz="7200" dirty="0" smtClean="0">
                <a:latin typeface="French Script MT" panose="03020402040607040605" pitchFamily="66" charset="0"/>
              </a:rPr>
              <a:t> </a:t>
            </a:r>
            <a:r>
              <a:rPr lang="fr-BE" sz="7200" dirty="0" err="1" smtClean="0">
                <a:latin typeface="French Script MT" panose="03020402040607040605" pitchFamily="66" charset="0"/>
              </a:rPr>
              <a:t>Sibrin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4</a:t>
            </a:r>
            <a:r>
              <a:rPr lang="fr-BE" dirty="0" smtClean="0"/>
              <a:t>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4835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557</a:t>
            </a:fld>
            <a:endParaRPr lang="fr-BE" dirty="0"/>
          </a:p>
        </p:txBody>
      </p:sp>
      <p:sp>
        <p:nvSpPr>
          <p:cNvPr id="5" name="ZoneTexte 4"/>
          <p:cNvSpPr txBox="1"/>
          <p:nvPr/>
        </p:nvSpPr>
        <p:spPr>
          <a:xfrm>
            <a:off x="1081404" y="949779"/>
            <a:ext cx="4570911" cy="1200329"/>
          </a:xfrm>
          <a:prstGeom prst="rect">
            <a:avLst/>
          </a:prstGeom>
          <a:noFill/>
        </p:spPr>
        <p:txBody>
          <a:bodyPr wrap="square" rtlCol="0">
            <a:spAutoFit/>
          </a:bodyPr>
          <a:lstStyle/>
          <a:p>
            <a:r>
              <a:rPr lang="fr-BE" sz="7200" dirty="0" smtClean="0">
                <a:latin typeface="French Script MT" panose="03020402040607040605" pitchFamily="66" charset="0"/>
              </a:rPr>
              <a:t>Boris </a:t>
            </a:r>
            <a:r>
              <a:rPr lang="fr-BE" sz="7200" dirty="0" err="1" smtClean="0">
                <a:latin typeface="French Script MT" panose="03020402040607040605" pitchFamily="66" charset="0"/>
              </a:rPr>
              <a:t>Simieonof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20 février 1920</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S/Officier</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89993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558</a:t>
            </a:fld>
            <a:endParaRPr lang="fr-BE" dirty="0"/>
          </a:p>
        </p:txBody>
      </p:sp>
      <p:sp>
        <p:nvSpPr>
          <p:cNvPr id="5" name="ZoneTexte 4"/>
          <p:cNvSpPr txBox="1"/>
          <p:nvPr/>
        </p:nvSpPr>
        <p:spPr>
          <a:xfrm>
            <a:off x="1224039" y="949779"/>
            <a:ext cx="4285642" cy="1200329"/>
          </a:xfrm>
          <a:prstGeom prst="rect">
            <a:avLst/>
          </a:prstGeom>
          <a:noFill/>
        </p:spPr>
        <p:txBody>
          <a:bodyPr wrap="square" rtlCol="0">
            <a:spAutoFit/>
          </a:bodyPr>
          <a:lstStyle/>
          <a:p>
            <a:r>
              <a:rPr lang="fr-BE" sz="7200" dirty="0" smtClean="0">
                <a:latin typeface="French Script MT" panose="03020402040607040605" pitchFamily="66" charset="0"/>
              </a:rPr>
              <a:t>Iwan </a:t>
            </a:r>
            <a:r>
              <a:rPr lang="fr-BE" sz="7200" dirty="0" err="1" smtClean="0">
                <a:latin typeface="French Script MT" panose="03020402040607040605" pitchFamily="66" charset="0"/>
              </a:rPr>
              <a:t>Smelkow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18 août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11220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559</a:t>
            </a:fld>
            <a:endParaRPr lang="fr-BE" dirty="0"/>
          </a:p>
        </p:txBody>
      </p:sp>
      <p:sp>
        <p:nvSpPr>
          <p:cNvPr id="5" name="ZoneTexte 4"/>
          <p:cNvSpPr txBox="1"/>
          <p:nvPr/>
        </p:nvSpPr>
        <p:spPr>
          <a:xfrm>
            <a:off x="1556053" y="949779"/>
            <a:ext cx="3621613"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Solokin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614559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14178" y="1092765"/>
            <a:ext cx="4008276" cy="1200329"/>
          </a:xfrm>
          <a:prstGeom prst="rect">
            <a:avLst/>
          </a:prstGeom>
          <a:noFill/>
        </p:spPr>
        <p:txBody>
          <a:bodyPr wrap="square" rtlCol="0">
            <a:spAutoFit/>
          </a:bodyPr>
          <a:lstStyle/>
          <a:p>
            <a:r>
              <a:rPr lang="fr-BE" sz="7200" dirty="0" err="1" smtClean="0">
                <a:latin typeface="French Script MT" panose="03020402040607040605" pitchFamily="66" charset="0"/>
              </a:rPr>
              <a:t>Attilio</a:t>
            </a:r>
            <a:r>
              <a:rPr lang="fr-BE" sz="7200" dirty="0" smtClean="0">
                <a:latin typeface="French Script MT" panose="03020402040607040605" pitchFamily="66" charset="0"/>
              </a:rPr>
              <a:t> </a:t>
            </a:r>
            <a:r>
              <a:rPr lang="fr-BE" sz="7200" dirty="0" err="1" smtClean="0">
                <a:latin typeface="French Script MT" panose="03020402040607040605" pitchFamily="66" charset="0"/>
              </a:rPr>
              <a:t>Pagani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9576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560</a:t>
            </a:fld>
            <a:endParaRPr lang="fr-BE" dirty="0"/>
          </a:p>
        </p:txBody>
      </p:sp>
      <p:sp>
        <p:nvSpPr>
          <p:cNvPr id="5" name="ZoneTexte 4"/>
          <p:cNvSpPr txBox="1"/>
          <p:nvPr/>
        </p:nvSpPr>
        <p:spPr>
          <a:xfrm>
            <a:off x="1200301" y="952501"/>
            <a:ext cx="4333118"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Sorokawoj</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13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9006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561</a:t>
            </a:fld>
            <a:endParaRPr lang="fr-BE" dirty="0"/>
          </a:p>
        </p:txBody>
      </p:sp>
      <p:sp>
        <p:nvSpPr>
          <p:cNvPr id="5" name="ZoneTexte 4"/>
          <p:cNvSpPr txBox="1"/>
          <p:nvPr/>
        </p:nvSpPr>
        <p:spPr>
          <a:xfrm>
            <a:off x="853696" y="949779"/>
            <a:ext cx="5026328" cy="1200329"/>
          </a:xfrm>
          <a:prstGeom prst="rect">
            <a:avLst/>
          </a:prstGeom>
          <a:noFill/>
        </p:spPr>
        <p:txBody>
          <a:bodyPr wrap="square" rtlCol="0">
            <a:spAutoFit/>
          </a:bodyPr>
          <a:lstStyle/>
          <a:p>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Stoupine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1894 – 39 ans</a:t>
            </a:r>
          </a:p>
          <a:p>
            <a:pPr algn="ctr"/>
            <a:r>
              <a:rPr lang="fr-BE" dirty="0" smtClean="0"/>
              <a:t>Décédé le 22 janvier 1933</a:t>
            </a:r>
          </a:p>
          <a:p>
            <a:pPr algn="ctr"/>
            <a:r>
              <a:rPr lang="fr-BE" dirty="0" smtClean="0"/>
              <a:t>Inhumé le </a:t>
            </a:r>
          </a:p>
          <a:p>
            <a:pPr algn="ctr"/>
            <a:r>
              <a:rPr lang="fr-BE" dirty="0" smtClean="0"/>
              <a:t>Époux de ?</a:t>
            </a:r>
          </a:p>
          <a:p>
            <a:pPr algn="ctr"/>
            <a:endParaRPr lang="fr-BE" dirty="0"/>
          </a:p>
          <a:p>
            <a:pPr algn="ctr"/>
            <a:r>
              <a:rPr lang="fr-BE" dirty="0" smtClean="0"/>
              <a:t>Régiment: Artillerie	</a:t>
            </a:r>
          </a:p>
          <a:p>
            <a:pPr algn="ctr"/>
            <a:r>
              <a:rPr lang="fr-BE" dirty="0" smtClean="0"/>
              <a:t>Statut: Officier</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277473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562</a:t>
            </a:fld>
            <a:endParaRPr lang="fr-BE" dirty="0"/>
          </a:p>
        </p:txBody>
      </p:sp>
      <p:sp>
        <p:nvSpPr>
          <p:cNvPr id="5" name="ZoneTexte 4"/>
          <p:cNvSpPr txBox="1"/>
          <p:nvPr/>
        </p:nvSpPr>
        <p:spPr>
          <a:xfrm>
            <a:off x="793825" y="949779"/>
            <a:ext cx="5146070" cy="1200329"/>
          </a:xfrm>
          <a:prstGeom prst="rect">
            <a:avLst/>
          </a:prstGeom>
          <a:noFill/>
        </p:spPr>
        <p:txBody>
          <a:bodyPr wrap="square" rtlCol="0">
            <a:spAutoFit/>
          </a:bodyPr>
          <a:lstStyle/>
          <a:p>
            <a:r>
              <a:rPr lang="fr-BE" sz="7200" dirty="0" smtClean="0">
                <a:latin typeface="French Script MT" panose="03020402040607040605" pitchFamily="66" charset="0"/>
              </a:rPr>
              <a:t>Grigori </a:t>
            </a:r>
            <a:r>
              <a:rPr lang="fr-BE" sz="7200" dirty="0" err="1" smtClean="0">
                <a:latin typeface="French Script MT" panose="03020402040607040605" pitchFamily="66" charset="0"/>
              </a:rPr>
              <a:t>Terescheko</a:t>
            </a:r>
            <a:endParaRPr lang="fr-BE" sz="7200" dirty="0">
              <a:latin typeface="French Script MT" panose="03020402040607040605" pitchFamily="66" charset="0"/>
            </a:endParaRPr>
          </a:p>
        </p:txBody>
      </p:sp>
      <p:sp>
        <p:nvSpPr>
          <p:cNvPr id="6" name="ZoneTexte 5"/>
          <p:cNvSpPr txBox="1"/>
          <p:nvPr/>
        </p:nvSpPr>
        <p:spPr>
          <a:xfrm>
            <a:off x="1273629" y="2239148"/>
            <a:ext cx="4191000" cy="2308324"/>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9 mai 1944</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Victime du Bombardement </a:t>
            </a:r>
          </a:p>
          <a:p>
            <a:pPr algn="ctr"/>
            <a:r>
              <a:rPr lang="fr-BE" dirty="0" smtClean="0"/>
              <a:t>au Stalag 304</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47072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563</a:t>
            </a:fld>
            <a:endParaRPr lang="fr-BE" dirty="0"/>
          </a:p>
        </p:txBody>
      </p:sp>
      <p:sp>
        <p:nvSpPr>
          <p:cNvPr id="5" name="ZoneTexte 4"/>
          <p:cNvSpPr txBox="1"/>
          <p:nvPr/>
        </p:nvSpPr>
        <p:spPr>
          <a:xfrm>
            <a:off x="1189301" y="949779"/>
            <a:ext cx="4355118"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Ternovsky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1889 – 44 ans</a:t>
            </a:r>
          </a:p>
          <a:p>
            <a:pPr algn="ctr"/>
            <a:r>
              <a:rPr lang="fr-BE" dirty="0" smtClean="0"/>
              <a:t>Décédé le 5 février 1933</a:t>
            </a:r>
          </a:p>
          <a:p>
            <a:pPr algn="ctr"/>
            <a:r>
              <a:rPr lang="fr-BE" dirty="0" smtClean="0"/>
              <a:t>Inhumé le </a:t>
            </a:r>
          </a:p>
          <a:p>
            <a:pPr algn="ctr"/>
            <a:r>
              <a:rPr lang="fr-BE" dirty="0" smtClean="0"/>
              <a:t>Époux de Madame </a:t>
            </a:r>
            <a:r>
              <a:rPr lang="fr-BE" dirty="0" err="1" smtClean="0"/>
              <a:t>Ngafonoff</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Lieutenant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19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564</a:t>
            </a:fld>
            <a:endParaRPr lang="fr-BE" dirty="0"/>
          </a:p>
        </p:txBody>
      </p:sp>
      <p:sp>
        <p:nvSpPr>
          <p:cNvPr id="5" name="ZoneTexte 4"/>
          <p:cNvSpPr txBox="1"/>
          <p:nvPr/>
        </p:nvSpPr>
        <p:spPr>
          <a:xfrm>
            <a:off x="772053" y="949779"/>
            <a:ext cx="5189613"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Tolstonosoff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1899 – 47 ans</a:t>
            </a:r>
          </a:p>
          <a:p>
            <a:pPr algn="ctr"/>
            <a:r>
              <a:rPr lang="fr-BE" dirty="0" smtClean="0"/>
              <a:t>Décédé le 24 février 1946</a:t>
            </a:r>
            <a:endParaRPr lang="fr-BE" dirty="0"/>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8564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565</a:t>
            </a:fld>
            <a:endParaRPr lang="fr-BE" dirty="0"/>
          </a:p>
        </p:txBody>
      </p:sp>
      <p:sp>
        <p:nvSpPr>
          <p:cNvPr id="5" name="ZoneTexte 4"/>
          <p:cNvSpPr txBox="1"/>
          <p:nvPr/>
        </p:nvSpPr>
        <p:spPr>
          <a:xfrm>
            <a:off x="552486" y="949779"/>
            <a:ext cx="5628747" cy="1200329"/>
          </a:xfrm>
          <a:prstGeom prst="rect">
            <a:avLst/>
          </a:prstGeom>
          <a:noFill/>
        </p:spPr>
        <p:txBody>
          <a:bodyPr wrap="square" rtlCol="0">
            <a:spAutoFit/>
          </a:bodyPr>
          <a:lstStyle/>
          <a:p>
            <a:r>
              <a:rPr lang="fr-BE" sz="7200" dirty="0" smtClean="0">
                <a:latin typeface="French Script MT" panose="03020402040607040605" pitchFamily="66" charset="0"/>
              </a:rPr>
              <a:t>Philippe </a:t>
            </a:r>
            <a:r>
              <a:rPr lang="fr-BE" sz="7200" dirty="0" err="1" smtClean="0">
                <a:latin typeface="French Script MT" panose="03020402040607040605" pitchFamily="66" charset="0"/>
              </a:rPr>
              <a:t>Trebounsky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1899 – 31 ans</a:t>
            </a:r>
          </a:p>
          <a:p>
            <a:pPr algn="ctr"/>
            <a:r>
              <a:rPr lang="fr-BE" dirty="0" smtClean="0"/>
              <a:t>Décédé le 13 octobre 1920</a:t>
            </a:r>
            <a:endParaRPr lang="fr-BE" dirty="0"/>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606026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566</a:t>
            </a:fld>
            <a:endParaRPr lang="fr-BE" dirty="0"/>
          </a:p>
        </p:txBody>
      </p:sp>
      <p:sp>
        <p:nvSpPr>
          <p:cNvPr id="5" name="ZoneTexte 4"/>
          <p:cNvSpPr txBox="1"/>
          <p:nvPr/>
        </p:nvSpPr>
        <p:spPr>
          <a:xfrm>
            <a:off x="684967" y="949779"/>
            <a:ext cx="5363785" cy="1200329"/>
          </a:xfrm>
          <a:prstGeom prst="rect">
            <a:avLst/>
          </a:prstGeom>
          <a:noFill/>
        </p:spPr>
        <p:txBody>
          <a:bodyPr wrap="square" rtlCol="0">
            <a:spAutoFit/>
          </a:bodyPr>
          <a:lstStyle/>
          <a:p>
            <a:r>
              <a:rPr lang="fr-BE" sz="7200" dirty="0" smtClean="0">
                <a:latin typeface="French Script MT" panose="03020402040607040605" pitchFamily="66" charset="0"/>
              </a:rPr>
              <a:t>Jacob </a:t>
            </a:r>
            <a:r>
              <a:rPr lang="fr-BE" sz="7200" dirty="0" err="1" smtClean="0">
                <a:latin typeface="French Script MT" panose="03020402040607040605" pitchFamily="66" charset="0"/>
              </a:rPr>
              <a:t>Tschikmarow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19 juillet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771819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567</a:t>
            </a:fld>
            <a:endParaRPr lang="fr-BE" dirty="0"/>
          </a:p>
        </p:txBody>
      </p:sp>
      <p:sp>
        <p:nvSpPr>
          <p:cNvPr id="5" name="ZoneTexte 4"/>
          <p:cNvSpPr txBox="1"/>
          <p:nvPr/>
        </p:nvSpPr>
        <p:spPr>
          <a:xfrm>
            <a:off x="977029" y="949779"/>
            <a:ext cx="4779662" cy="1200329"/>
          </a:xfrm>
          <a:prstGeom prst="rect">
            <a:avLst/>
          </a:prstGeom>
          <a:noFill/>
        </p:spPr>
        <p:txBody>
          <a:bodyPr wrap="square" rtlCol="0">
            <a:spAutoFit/>
          </a:bodyPr>
          <a:lstStyle/>
          <a:p>
            <a:r>
              <a:rPr lang="fr-BE" sz="7200" dirty="0" smtClean="0">
                <a:latin typeface="French Script MT" panose="03020402040607040605" pitchFamily="66" charset="0"/>
              </a:rPr>
              <a:t>Grégoire </a:t>
            </a:r>
            <a:r>
              <a:rPr lang="fr-BE" sz="7200" dirty="0" err="1" smtClean="0">
                <a:latin typeface="French Script MT" panose="03020402040607040605" pitchFamily="66" charset="0"/>
              </a:rPr>
              <a:t>Tzimbal</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1896 – 31 ans</a:t>
            </a:r>
          </a:p>
          <a:p>
            <a:pPr algn="ctr"/>
            <a:r>
              <a:rPr lang="fr-BE" dirty="0" smtClean="0"/>
              <a:t>Décédé le 17 avril 1927</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477645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568</a:t>
            </a:fld>
            <a:endParaRPr lang="fr-BE" dirty="0"/>
          </a:p>
        </p:txBody>
      </p:sp>
      <p:sp>
        <p:nvSpPr>
          <p:cNvPr id="5" name="ZoneTexte 4"/>
          <p:cNvSpPr txBox="1"/>
          <p:nvPr/>
        </p:nvSpPr>
        <p:spPr>
          <a:xfrm>
            <a:off x="1194743" y="949779"/>
            <a:ext cx="4344233" cy="1200329"/>
          </a:xfrm>
          <a:prstGeom prst="rect">
            <a:avLst/>
          </a:prstGeom>
          <a:noFill/>
        </p:spPr>
        <p:txBody>
          <a:bodyPr wrap="square" rtlCol="0">
            <a:spAutoFit/>
          </a:bodyPr>
          <a:lstStyle/>
          <a:p>
            <a:r>
              <a:rPr lang="fr-BE" sz="7200" dirty="0" smtClean="0">
                <a:latin typeface="French Script MT" panose="03020402040607040605" pitchFamily="66" charset="0"/>
              </a:rPr>
              <a:t>Valentin </a:t>
            </a:r>
            <a:r>
              <a:rPr lang="fr-BE" sz="7200" dirty="0" err="1" smtClean="0">
                <a:latin typeface="French Script MT" panose="03020402040607040605" pitchFamily="66" charset="0"/>
              </a:rPr>
              <a:t>Ujma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1888 – 30 ans</a:t>
            </a:r>
          </a:p>
          <a:p>
            <a:pPr algn="ctr"/>
            <a:r>
              <a:rPr lang="fr-BE" dirty="0" smtClean="0"/>
              <a:t>Décédé le 16 octobre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4265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569</a:t>
            </a:fld>
            <a:endParaRPr lang="fr-BE" dirty="0"/>
          </a:p>
        </p:txBody>
      </p:sp>
      <p:sp>
        <p:nvSpPr>
          <p:cNvPr id="5" name="ZoneTexte 4"/>
          <p:cNvSpPr txBox="1"/>
          <p:nvPr/>
        </p:nvSpPr>
        <p:spPr>
          <a:xfrm>
            <a:off x="258572" y="949779"/>
            <a:ext cx="6216576" cy="1200329"/>
          </a:xfrm>
          <a:prstGeom prst="rect">
            <a:avLst/>
          </a:prstGeom>
          <a:noFill/>
        </p:spPr>
        <p:txBody>
          <a:bodyPr wrap="square" rtlCol="0">
            <a:spAutoFit/>
          </a:bodyPr>
          <a:lstStyle/>
          <a:p>
            <a:r>
              <a:rPr lang="fr-BE" sz="7200" dirty="0" err="1" smtClean="0">
                <a:latin typeface="French Script MT" panose="03020402040607040605" pitchFamily="66" charset="0"/>
              </a:rPr>
              <a:t>AlexandreVinokouroff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1891 – 28 ans</a:t>
            </a:r>
          </a:p>
          <a:p>
            <a:pPr algn="ctr"/>
            <a:r>
              <a:rPr lang="fr-BE" dirty="0" smtClean="0"/>
              <a:t>Décédé le </a:t>
            </a:r>
            <a:r>
              <a:rPr lang="fr-BE" dirty="0"/>
              <a:t>3</a:t>
            </a:r>
            <a:r>
              <a:rPr lang="fr-BE" dirty="0" smtClean="0"/>
              <a:t> juillet 1919</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991732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01906" y="1096111"/>
            <a:ext cx="4432819" cy="1200329"/>
          </a:xfrm>
          <a:prstGeom prst="rect">
            <a:avLst/>
          </a:prstGeom>
          <a:noFill/>
        </p:spPr>
        <p:txBody>
          <a:bodyPr wrap="square" rtlCol="0">
            <a:spAutoFit/>
          </a:bodyPr>
          <a:lstStyle/>
          <a:p>
            <a:r>
              <a:rPr lang="fr-BE" sz="7200" dirty="0" err="1" smtClean="0">
                <a:latin typeface="French Script MT" panose="03020402040607040605" pitchFamily="66" charset="0"/>
              </a:rPr>
              <a:t>Pasquale</a:t>
            </a:r>
            <a:r>
              <a:rPr lang="fr-BE" sz="7200" dirty="0" smtClean="0">
                <a:latin typeface="French Script MT" panose="03020402040607040605" pitchFamily="66" charset="0"/>
              </a:rPr>
              <a:t> </a:t>
            </a:r>
            <a:r>
              <a:rPr lang="fr-BE" sz="7200" dirty="0" err="1" smtClean="0">
                <a:latin typeface="French Script MT" panose="03020402040607040605" pitchFamily="66" charset="0"/>
              </a:rPr>
              <a:t>Pavan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96795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570</a:t>
            </a:fld>
            <a:endParaRPr lang="fr-BE" dirty="0"/>
          </a:p>
        </p:txBody>
      </p:sp>
      <p:sp>
        <p:nvSpPr>
          <p:cNvPr id="5" name="ZoneTexte 4"/>
          <p:cNvSpPr txBox="1"/>
          <p:nvPr/>
        </p:nvSpPr>
        <p:spPr>
          <a:xfrm>
            <a:off x="1388540" y="952501"/>
            <a:ext cx="3956639" cy="1200329"/>
          </a:xfrm>
          <a:prstGeom prst="rect">
            <a:avLst/>
          </a:prstGeom>
          <a:noFill/>
        </p:spPr>
        <p:txBody>
          <a:bodyPr wrap="square" rtlCol="0">
            <a:spAutoFit/>
          </a:bodyPr>
          <a:lstStyle/>
          <a:p>
            <a:r>
              <a:rPr lang="fr-BE" sz="7200" dirty="0" smtClean="0">
                <a:latin typeface="French Script MT" panose="03020402040607040605" pitchFamily="66" charset="0"/>
              </a:rPr>
              <a:t>Victor </a:t>
            </a:r>
            <a:r>
              <a:rPr lang="fr-BE" sz="7200" dirty="0" err="1" smtClean="0">
                <a:latin typeface="French Script MT" panose="03020402040607040605" pitchFamily="66" charset="0"/>
              </a:rPr>
              <a:t>Waige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8 avril 1919</a:t>
            </a:r>
          </a:p>
          <a:p>
            <a:pPr algn="ctr"/>
            <a:r>
              <a:rPr lang="fr-BE" dirty="0" smtClean="0"/>
              <a:t>Inhumé le </a:t>
            </a:r>
          </a:p>
          <a:p>
            <a:pPr algn="ctr"/>
            <a:r>
              <a:rPr lang="fr-BE" dirty="0" smtClean="0"/>
              <a:t>Époux de ?</a:t>
            </a:r>
          </a:p>
          <a:p>
            <a:pPr algn="ctr"/>
            <a:endParaRPr lang="fr-BE" dirty="0"/>
          </a:p>
          <a:p>
            <a:pPr algn="ctr"/>
            <a:r>
              <a:rPr lang="fr-BE" dirty="0" smtClean="0"/>
              <a:t>Régiment: 461</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1716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571</a:t>
            </a:fld>
            <a:endParaRPr lang="fr-BE" dirty="0"/>
          </a:p>
        </p:txBody>
      </p:sp>
      <p:sp>
        <p:nvSpPr>
          <p:cNvPr id="5" name="ZoneTexte 4"/>
          <p:cNvSpPr txBox="1"/>
          <p:nvPr/>
        </p:nvSpPr>
        <p:spPr>
          <a:xfrm>
            <a:off x="789973" y="949779"/>
            <a:ext cx="5153774" cy="1200329"/>
          </a:xfrm>
          <a:prstGeom prst="rect">
            <a:avLst/>
          </a:prstGeom>
          <a:noFill/>
        </p:spPr>
        <p:txBody>
          <a:bodyPr wrap="square" rtlCol="0">
            <a:spAutoFit/>
          </a:bodyPr>
          <a:lstStyle/>
          <a:p>
            <a:r>
              <a:rPr lang="fr-BE" sz="7200" dirty="0" err="1" smtClean="0">
                <a:latin typeface="French Script MT" panose="03020402040607040605" pitchFamily="66" charset="0"/>
              </a:rPr>
              <a:t>NicolasWikhorst</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1874 – 70 ans</a:t>
            </a:r>
          </a:p>
          <a:p>
            <a:pPr algn="ctr"/>
            <a:r>
              <a:rPr lang="fr-BE" dirty="0" smtClean="0"/>
              <a:t>Décédé le 5 mars 1944</a:t>
            </a:r>
          </a:p>
          <a:p>
            <a:pPr algn="ctr"/>
            <a:r>
              <a:rPr lang="fr-BE" dirty="0" smtClean="0"/>
              <a:t>Inhumé le </a:t>
            </a:r>
          </a:p>
          <a:p>
            <a:pPr algn="ctr"/>
            <a:r>
              <a:rPr lang="fr-BE" dirty="0" smtClean="0"/>
              <a:t>Époux de Madame </a:t>
            </a:r>
            <a:r>
              <a:rPr lang="fr-BE" dirty="0" err="1" smtClean="0"/>
              <a:t>Grechikina</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147687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572</a:t>
            </a:fld>
            <a:endParaRPr lang="fr-BE" dirty="0"/>
          </a:p>
        </p:txBody>
      </p:sp>
      <p:sp>
        <p:nvSpPr>
          <p:cNvPr id="5" name="ZoneTexte 4"/>
          <p:cNvSpPr txBox="1"/>
          <p:nvPr/>
        </p:nvSpPr>
        <p:spPr>
          <a:xfrm>
            <a:off x="1176489" y="949779"/>
            <a:ext cx="4380741"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Zakharoff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1880 – 74 ans</a:t>
            </a:r>
          </a:p>
          <a:p>
            <a:pPr algn="ctr"/>
            <a:r>
              <a:rPr lang="fr-BE" dirty="0" smtClean="0"/>
              <a:t>Décédé le 25 avril 1954</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smtClean="0"/>
              <a:t>Parcelle 163 - 9</a:t>
            </a:r>
          </a:p>
          <a:p>
            <a:pPr algn="ctr"/>
            <a:r>
              <a:rPr lang="fr-BE" dirty="0" smtClean="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285275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573</a:t>
            </a:fld>
            <a:endParaRPr lang="fr-BE" dirty="0"/>
          </a:p>
        </p:txBody>
      </p:sp>
      <p:grpSp>
        <p:nvGrpSpPr>
          <p:cNvPr id="11" name="Groupe 10"/>
          <p:cNvGrpSpPr/>
          <p:nvPr/>
        </p:nvGrpSpPr>
        <p:grpSpPr>
          <a:xfrm>
            <a:off x="1417562" y="868679"/>
            <a:ext cx="930363" cy="5303521"/>
            <a:chOff x="1417562" y="868679"/>
            <a:chExt cx="930363" cy="5303521"/>
          </a:xfrm>
        </p:grpSpPr>
        <p:grpSp>
          <p:nvGrpSpPr>
            <p:cNvPr id="3" name="Groupe 2"/>
            <p:cNvGrpSpPr/>
            <p:nvPr/>
          </p:nvGrpSpPr>
          <p:grpSpPr>
            <a:xfrm>
              <a:off x="1440782" y="868679"/>
              <a:ext cx="907143" cy="5303521"/>
              <a:chOff x="1440782" y="868679"/>
              <a:chExt cx="907143" cy="5303521"/>
            </a:xfrm>
          </p:grpSpPr>
          <p:sp>
            <p:nvSpPr>
              <p:cNvPr id="7" name="Titre 1"/>
              <p:cNvSpPr txBox="1">
                <a:spLocks/>
              </p:cNvSpPr>
              <p:nvPr/>
            </p:nvSpPr>
            <p:spPr>
              <a:xfrm rot="16200000">
                <a:off x="-748333" y="3099163"/>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163 - 11</a:t>
                </a:r>
                <a:endParaRPr lang="fr-BE" dirty="0">
                  <a:latin typeface="Blackadder ITC" panose="04020505051007020D02" pitchFamily="82"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782" y="1232807"/>
                <a:ext cx="907143" cy="680357"/>
              </a:xfrm>
              <a:prstGeom prst="rect">
                <a:avLst/>
              </a:prstGeom>
            </p:spPr>
          </p:pic>
        </p:gr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562" y="5140779"/>
              <a:ext cx="907143" cy="680357"/>
            </a:xfrm>
            <a:prstGeom prst="rect">
              <a:avLst/>
            </a:prstGeom>
          </p:spPr>
        </p:pic>
      </p:grpSp>
      <p:pic>
        <p:nvPicPr>
          <p:cNvPr id="6" name="Image 5"/>
          <p:cNvPicPr>
            <a:picLocks noChangeAspect="1"/>
          </p:cNvPicPr>
          <p:nvPr/>
        </p:nvPicPr>
        <p:blipFill>
          <a:blip r:embed="rId4"/>
          <a:stretch>
            <a:fillRect/>
          </a:stretch>
        </p:blipFill>
        <p:spPr>
          <a:xfrm>
            <a:off x="3701988" y="204955"/>
            <a:ext cx="6557156" cy="6560970"/>
          </a:xfrm>
          <a:prstGeom prst="rect">
            <a:avLst/>
          </a:prstGeom>
        </p:spPr>
      </p:pic>
      <p:sp>
        <p:nvSpPr>
          <p:cNvPr id="9" name="Rectangle 8"/>
          <p:cNvSpPr/>
          <p:nvPr/>
        </p:nvSpPr>
        <p:spPr>
          <a:xfrm rot="16200000">
            <a:off x="10232229" y="1416801"/>
            <a:ext cx="2644442" cy="523220"/>
          </a:xfrm>
          <a:prstGeom prst="rect">
            <a:avLst/>
          </a:prstGeom>
        </p:spPr>
        <p:txBody>
          <a:bodyPr wrap="none">
            <a:spAutoFit/>
          </a:bodyPr>
          <a:lstStyle/>
          <a:p>
            <a:r>
              <a:rPr lang="fr-BE" sz="2800" dirty="0" err="1">
                <a:solidFill>
                  <a:srgbClr val="FF0000"/>
                </a:solidFill>
              </a:rPr>
              <a:t>Onore</a:t>
            </a:r>
            <a:r>
              <a:rPr lang="fr-BE" sz="2800" dirty="0">
                <a:solidFill>
                  <a:srgbClr val="FF0000"/>
                </a:solidFill>
              </a:rPr>
              <a:t> e </a:t>
            </a:r>
            <a:r>
              <a:rPr lang="fr-BE" sz="2800" dirty="0" err="1" smtClean="0">
                <a:solidFill>
                  <a:srgbClr val="FF0000"/>
                </a:solidFill>
              </a:rPr>
              <a:t>Rispetto</a:t>
            </a:r>
            <a:endParaRPr lang="fr-BE" sz="2800" dirty="0">
              <a:solidFill>
                <a:srgbClr val="FF0000"/>
              </a:solidFill>
            </a:endParaRPr>
          </a:p>
        </p:txBody>
      </p:sp>
      <p:sp>
        <p:nvSpPr>
          <p:cNvPr id="5" name="Rectangle 4"/>
          <p:cNvSpPr/>
          <p:nvPr/>
        </p:nvSpPr>
        <p:spPr>
          <a:xfrm rot="16200000">
            <a:off x="10334340" y="4220742"/>
            <a:ext cx="2963440" cy="523220"/>
          </a:xfrm>
          <a:prstGeom prst="rect">
            <a:avLst/>
          </a:prstGeom>
        </p:spPr>
        <p:txBody>
          <a:bodyPr wrap="none">
            <a:spAutoFit/>
          </a:bodyPr>
          <a:lstStyle/>
          <a:p>
            <a:r>
              <a:rPr lang="az-Cyrl-AZ" sz="2800" dirty="0">
                <a:solidFill>
                  <a:srgbClr val="FF0000"/>
                </a:solidFill>
              </a:rPr>
              <a:t>Част и поштовање</a:t>
            </a:r>
            <a:endParaRPr lang="fr-BE" sz="2800" dirty="0">
              <a:solidFill>
                <a:srgbClr val="FF0000"/>
              </a:solidFill>
            </a:endParaRPr>
          </a:p>
        </p:txBody>
      </p:sp>
      <p:sp>
        <p:nvSpPr>
          <p:cNvPr id="12" name="Demi-tour 11">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0053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32997" y="1050471"/>
            <a:ext cx="5067723" cy="1200329"/>
          </a:xfrm>
          <a:prstGeom prst="rect">
            <a:avLst/>
          </a:prstGeom>
          <a:noFill/>
        </p:spPr>
        <p:txBody>
          <a:bodyPr wrap="square" rtlCol="0">
            <a:spAutoFit/>
          </a:bodyPr>
          <a:lstStyle/>
          <a:p>
            <a:r>
              <a:rPr lang="fr-BE" sz="7200" dirty="0" smtClean="0">
                <a:latin typeface="French Script MT" panose="03020402040607040605" pitchFamily="66" charset="0"/>
              </a:rPr>
              <a:t>Ferdinando </a:t>
            </a:r>
            <a:r>
              <a:rPr lang="fr-BE" sz="7200" dirty="0" err="1" smtClean="0">
                <a:latin typeface="French Script MT" panose="03020402040607040605" pitchFamily="66" charset="0"/>
              </a:rPr>
              <a:t>Addoni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2744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20163" y="1036864"/>
            <a:ext cx="3893391" cy="1200329"/>
          </a:xfrm>
          <a:prstGeom prst="rect">
            <a:avLst/>
          </a:prstGeom>
          <a:noFill/>
        </p:spPr>
        <p:txBody>
          <a:bodyPr wrap="square" rtlCol="0">
            <a:spAutoFit/>
          </a:bodyPr>
          <a:lstStyle/>
          <a:p>
            <a:r>
              <a:rPr lang="fr-BE" sz="7200" dirty="0" smtClean="0">
                <a:latin typeface="French Script MT" panose="03020402040607040605" pitchFamily="66" charset="0"/>
              </a:rPr>
              <a:t>Giuseppe Ame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981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81904" y="1036864"/>
            <a:ext cx="4369909" cy="1200329"/>
          </a:xfrm>
          <a:prstGeom prst="rect">
            <a:avLst/>
          </a:prstGeom>
          <a:noFill/>
        </p:spPr>
        <p:txBody>
          <a:bodyPr wrap="square" rtlCol="0">
            <a:spAutoFit/>
          </a:bodyPr>
          <a:lstStyle/>
          <a:p>
            <a:r>
              <a:rPr lang="fr-BE" sz="7200" dirty="0" smtClean="0">
                <a:latin typeface="French Script MT" panose="03020402040607040605" pitchFamily="66" charset="0"/>
              </a:rPr>
              <a:t>Carlo </a:t>
            </a:r>
            <a:r>
              <a:rPr lang="fr-BE" sz="7200" dirty="0" err="1" smtClean="0">
                <a:latin typeface="French Script MT" panose="03020402040607040605" pitchFamily="66" charset="0"/>
              </a:rPr>
              <a:t>Angillotti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28275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64369" y="1036864"/>
            <a:ext cx="3804980" cy="1200329"/>
          </a:xfrm>
          <a:prstGeom prst="rect">
            <a:avLst/>
          </a:prstGeom>
          <a:noFill/>
        </p:spPr>
        <p:txBody>
          <a:bodyPr wrap="square" rtlCol="0">
            <a:spAutoFit/>
          </a:bodyPr>
          <a:lstStyle/>
          <a:p>
            <a:r>
              <a:rPr lang="fr-BE" sz="7200" dirty="0" smtClean="0">
                <a:latin typeface="French Script MT" panose="03020402040607040605" pitchFamily="66" charset="0"/>
              </a:rPr>
              <a:t>Tobia </a:t>
            </a:r>
            <a:r>
              <a:rPr lang="fr-BE" sz="7200" dirty="0" err="1" smtClean="0">
                <a:latin typeface="French Script MT" panose="03020402040607040605" pitchFamily="66" charset="0"/>
              </a:rPr>
              <a:t>Belloti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5770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578</a:t>
            </a:fld>
            <a:endParaRPr lang="fr-BE" dirty="0"/>
          </a:p>
        </p:txBody>
      </p:sp>
      <p:sp>
        <p:nvSpPr>
          <p:cNvPr id="6" name="ZoneTexte 5"/>
          <p:cNvSpPr txBox="1"/>
          <p:nvPr/>
        </p:nvSpPr>
        <p:spPr>
          <a:xfrm>
            <a:off x="1271359" y="2237193"/>
            <a:ext cx="4191000" cy="2308324"/>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p>
          <a:p>
            <a:pPr algn="ctr"/>
            <a:r>
              <a:rPr lang="fr-BE" dirty="0" smtClean="0"/>
              <a:t>Exhumé d’Aubange</a:t>
            </a:r>
          </a:p>
          <a:p>
            <a:pPr algn="ctr"/>
            <a:r>
              <a:rPr lang="fr-BE" dirty="0" smtClean="0"/>
              <a:t>Inhumé le  25 novembre 1978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23829" y="1036864"/>
            <a:ext cx="4686060" cy="1200329"/>
          </a:xfrm>
          <a:prstGeom prst="rect">
            <a:avLst/>
          </a:prstGeom>
          <a:noFill/>
        </p:spPr>
        <p:txBody>
          <a:bodyPr wrap="square" rtlCol="0">
            <a:spAutoFit/>
          </a:bodyPr>
          <a:lstStyle/>
          <a:p>
            <a:r>
              <a:rPr lang="fr-BE" sz="7200" dirty="0" smtClean="0">
                <a:latin typeface="French Script MT" panose="03020402040607040605" pitchFamily="66" charset="0"/>
              </a:rPr>
              <a:t>Antonio </a:t>
            </a:r>
            <a:r>
              <a:rPr lang="fr-BE" sz="7200" dirty="0" err="1" smtClean="0">
                <a:latin typeface="French Script MT" panose="03020402040607040605" pitchFamily="66" charset="0"/>
              </a:rPr>
              <a:t>Bertalia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76933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02469" y="1036864"/>
            <a:ext cx="3728780"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Bisaoca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141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45449" y="1096111"/>
            <a:ext cx="4345733" cy="1200329"/>
          </a:xfrm>
          <a:prstGeom prst="rect">
            <a:avLst/>
          </a:prstGeom>
          <a:noFill/>
        </p:spPr>
        <p:txBody>
          <a:bodyPr wrap="square" rtlCol="0">
            <a:spAutoFit/>
          </a:bodyPr>
          <a:lstStyle/>
          <a:p>
            <a:r>
              <a:rPr lang="fr-BE" sz="7200" dirty="0" err="1" smtClean="0">
                <a:latin typeface="French Script MT" panose="03020402040607040605" pitchFamily="66" charset="0"/>
              </a:rPr>
              <a:t>Laurenzio</a:t>
            </a:r>
            <a:r>
              <a:rPr lang="fr-BE" sz="7200" dirty="0" smtClean="0">
                <a:latin typeface="French Script MT" panose="03020402040607040605" pitchFamily="66" charset="0"/>
              </a:rPr>
              <a:t> Pepe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894381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580</a:t>
            </a:fld>
            <a:endParaRPr lang="fr-BE" dirty="0"/>
          </a:p>
        </p:txBody>
      </p:sp>
      <p:sp>
        <p:nvSpPr>
          <p:cNvPr id="6" name="ZoneTexte 5"/>
          <p:cNvSpPr txBox="1"/>
          <p:nvPr/>
        </p:nvSpPr>
        <p:spPr>
          <a:xfrm>
            <a:off x="1271359" y="2237193"/>
            <a:ext cx="4191000" cy="2308324"/>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p>
          <a:p>
            <a:pPr algn="ctr"/>
            <a:r>
              <a:rPr lang="fr-BE" dirty="0" smtClean="0"/>
              <a:t>Exhumé d’Aubange</a:t>
            </a:r>
          </a:p>
          <a:p>
            <a:pPr algn="ctr"/>
            <a:r>
              <a:rPr lang="fr-BE" dirty="0" smtClean="0"/>
              <a:t>Inhumé le 25 août 1978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72122" y="1036864"/>
            <a:ext cx="4789474" cy="1200329"/>
          </a:xfrm>
          <a:prstGeom prst="rect">
            <a:avLst/>
          </a:prstGeom>
          <a:noFill/>
        </p:spPr>
        <p:txBody>
          <a:bodyPr wrap="square" rtlCol="0">
            <a:spAutoFit/>
          </a:bodyPr>
          <a:lstStyle/>
          <a:p>
            <a:r>
              <a:rPr lang="fr-BE" sz="7200" dirty="0" smtClean="0">
                <a:latin typeface="French Script MT" panose="03020402040607040605" pitchFamily="66" charset="0"/>
              </a:rPr>
              <a:t>Augusto </a:t>
            </a:r>
            <a:r>
              <a:rPr lang="fr-BE" sz="7200" dirty="0" err="1" smtClean="0">
                <a:latin typeface="French Script MT" panose="03020402040607040605" pitchFamily="66" charset="0"/>
              </a:rPr>
              <a:t>Boldrini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106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08836" y="1036864"/>
            <a:ext cx="5116045"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Bombasi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5027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72122" y="1036864"/>
            <a:ext cx="4789474"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Bovatti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6001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583</a:t>
            </a:fld>
            <a:endParaRPr lang="fr-BE" dirty="0"/>
          </a:p>
        </p:txBody>
      </p:sp>
      <p:sp>
        <p:nvSpPr>
          <p:cNvPr id="6" name="ZoneTexte 5"/>
          <p:cNvSpPr txBox="1"/>
          <p:nvPr/>
        </p:nvSpPr>
        <p:spPr>
          <a:xfrm>
            <a:off x="1271358" y="2246589"/>
            <a:ext cx="4191000" cy="2308324"/>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p>
          <a:p>
            <a:pPr algn="ctr"/>
            <a:r>
              <a:rPr lang="fr-BE" dirty="0" smtClean="0"/>
              <a:t>Exhumé d’Aubange</a:t>
            </a:r>
          </a:p>
          <a:p>
            <a:pPr algn="ctr"/>
            <a:r>
              <a:rPr lang="fr-BE" dirty="0" smtClean="0"/>
              <a:t>Inhumé le 25 novembre 1978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54648" y="1036864"/>
            <a:ext cx="4024421" cy="1200329"/>
          </a:xfrm>
          <a:prstGeom prst="rect">
            <a:avLst/>
          </a:prstGeom>
          <a:noFill/>
        </p:spPr>
        <p:txBody>
          <a:bodyPr wrap="square" rtlCol="0">
            <a:spAutoFit/>
          </a:bodyPr>
          <a:lstStyle/>
          <a:p>
            <a:r>
              <a:rPr lang="fr-BE" sz="7200" dirty="0" err="1" smtClean="0">
                <a:latin typeface="French Script MT" panose="03020402040607040605" pitchFamily="66" charset="0"/>
              </a:rPr>
              <a:t>Natali</a:t>
            </a:r>
            <a:r>
              <a:rPr lang="fr-BE" sz="7200" dirty="0" smtClean="0">
                <a:latin typeface="French Script MT" panose="03020402040607040605" pitchFamily="66" charset="0"/>
              </a:rPr>
              <a:t> </a:t>
            </a:r>
            <a:r>
              <a:rPr lang="fr-BE" sz="7200" dirty="0" err="1" smtClean="0">
                <a:latin typeface="French Script MT" panose="03020402040607040605" pitchFamily="66" charset="0"/>
              </a:rPr>
              <a:t>Brigo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6741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584</a:t>
            </a:fld>
            <a:endParaRPr lang="fr-BE" dirty="0"/>
          </a:p>
        </p:txBody>
      </p:sp>
      <p:sp>
        <p:nvSpPr>
          <p:cNvPr id="6" name="ZoneTexte 5"/>
          <p:cNvSpPr txBox="1"/>
          <p:nvPr/>
        </p:nvSpPr>
        <p:spPr>
          <a:xfrm>
            <a:off x="1271358" y="2246589"/>
            <a:ext cx="4191000" cy="2308324"/>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p>
          <a:p>
            <a:pPr algn="ctr"/>
            <a:r>
              <a:rPr lang="fr-BE" dirty="0" smtClean="0"/>
              <a:t>Exhumé d’Aubange</a:t>
            </a:r>
          </a:p>
          <a:p>
            <a:pPr algn="ctr"/>
            <a:r>
              <a:rPr lang="fr-BE" dirty="0" smtClean="0"/>
              <a:t>Inhumé le 25 novembre 1978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31611" y="1036864"/>
            <a:ext cx="3870495" cy="1200329"/>
          </a:xfrm>
          <a:prstGeom prst="rect">
            <a:avLst/>
          </a:prstGeom>
          <a:noFill/>
        </p:spPr>
        <p:txBody>
          <a:bodyPr wrap="square" rtlCol="0">
            <a:spAutoFit/>
          </a:bodyPr>
          <a:lstStyle/>
          <a:p>
            <a:r>
              <a:rPr lang="fr-BE" sz="7200" dirty="0" smtClean="0">
                <a:latin typeface="French Script MT" panose="03020402040607040605" pitchFamily="66" charset="0"/>
              </a:rPr>
              <a:t>Felice </a:t>
            </a:r>
            <a:r>
              <a:rPr lang="fr-BE" sz="7200" dirty="0" err="1" smtClean="0">
                <a:latin typeface="French Script MT" panose="03020402040607040605" pitchFamily="66" charset="0"/>
              </a:rPr>
              <a:t>Caretta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04401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585</a:t>
            </a:fld>
            <a:endParaRPr lang="fr-BE" dirty="0"/>
          </a:p>
        </p:txBody>
      </p:sp>
      <p:sp>
        <p:nvSpPr>
          <p:cNvPr id="6" name="ZoneTexte 5"/>
          <p:cNvSpPr txBox="1"/>
          <p:nvPr/>
        </p:nvSpPr>
        <p:spPr>
          <a:xfrm>
            <a:off x="1271358" y="2246589"/>
            <a:ext cx="4191000" cy="2308324"/>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p>
          <a:p>
            <a:pPr algn="ctr"/>
            <a:r>
              <a:rPr lang="fr-BE" dirty="0" smtClean="0"/>
              <a:t>Exhumé d’Aubange</a:t>
            </a:r>
          </a:p>
          <a:p>
            <a:pPr algn="ctr"/>
            <a:r>
              <a:rPr lang="fr-BE" dirty="0" smtClean="0"/>
              <a:t>Inhumé le 25 novembre 1978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13535" y="1028699"/>
            <a:ext cx="5306646" cy="1200329"/>
          </a:xfrm>
          <a:prstGeom prst="rect">
            <a:avLst/>
          </a:prstGeom>
          <a:noFill/>
        </p:spPr>
        <p:txBody>
          <a:bodyPr wrap="square" rtlCol="0">
            <a:spAutoFit/>
          </a:bodyPr>
          <a:lstStyle/>
          <a:p>
            <a:r>
              <a:rPr lang="fr-BE" sz="7200" dirty="0" err="1" smtClean="0">
                <a:latin typeface="French Script MT" panose="03020402040607040605" pitchFamily="66" charset="0"/>
              </a:rPr>
              <a:t>Nalab</a:t>
            </a:r>
            <a:r>
              <a:rPr lang="fr-BE" sz="7200" dirty="0" smtClean="0">
                <a:latin typeface="French Script MT" panose="03020402040607040605" pitchFamily="66" charset="0"/>
              </a:rPr>
              <a:t> </a:t>
            </a:r>
            <a:r>
              <a:rPr lang="fr-BE" sz="7200" dirty="0" err="1" smtClean="0">
                <a:latin typeface="French Script MT" panose="03020402040607040605" pitchFamily="66" charset="0"/>
              </a:rPr>
              <a:t>Carmenuzzi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91016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83891" y="1036864"/>
            <a:ext cx="4165935" cy="1200329"/>
          </a:xfrm>
          <a:prstGeom prst="rect">
            <a:avLst/>
          </a:prstGeom>
          <a:noFill/>
        </p:spPr>
        <p:txBody>
          <a:bodyPr wrap="square" rtlCol="0">
            <a:spAutoFit/>
          </a:bodyPr>
          <a:lstStyle/>
          <a:p>
            <a:r>
              <a:rPr lang="fr-BE" sz="7200" dirty="0" smtClean="0">
                <a:latin typeface="French Script MT" panose="03020402040607040605" pitchFamily="66" charset="0"/>
              </a:rPr>
              <a:t>Pietro Carmine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7130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45761" y="1036864"/>
            <a:ext cx="4042196" cy="1200329"/>
          </a:xfrm>
          <a:prstGeom prst="rect">
            <a:avLst/>
          </a:prstGeom>
          <a:noFill/>
        </p:spPr>
        <p:txBody>
          <a:bodyPr wrap="square" rtlCol="0">
            <a:spAutoFit/>
          </a:bodyPr>
          <a:lstStyle/>
          <a:p>
            <a:r>
              <a:rPr lang="fr-BE" sz="7200" dirty="0" smtClean="0">
                <a:latin typeface="French Script MT" panose="03020402040607040605" pitchFamily="66" charset="0"/>
              </a:rPr>
              <a:t>Bartolo Costa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70606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588</a:t>
            </a:fld>
            <a:endParaRPr lang="fr-BE" dirty="0"/>
          </a:p>
        </p:txBody>
      </p:sp>
      <p:sp>
        <p:nvSpPr>
          <p:cNvPr id="6" name="ZoneTexte 5"/>
          <p:cNvSpPr txBox="1"/>
          <p:nvPr/>
        </p:nvSpPr>
        <p:spPr>
          <a:xfrm>
            <a:off x="1271358" y="2239914"/>
            <a:ext cx="4191000" cy="2308324"/>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p>
          <a:p>
            <a:pPr algn="ctr"/>
            <a:r>
              <a:rPr lang="fr-BE" dirty="0" smtClean="0"/>
              <a:t>Exhumé d’Aubange</a:t>
            </a:r>
          </a:p>
          <a:p>
            <a:pPr algn="ctr"/>
            <a:r>
              <a:rPr lang="fr-BE" dirty="0" smtClean="0"/>
              <a:t>Inhumé le 25 novembre 1978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29003" y="1039585"/>
            <a:ext cx="4275711"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Cresti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5483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69661" y="1036864"/>
            <a:ext cx="4594395" cy="1200329"/>
          </a:xfrm>
          <a:prstGeom prst="rect">
            <a:avLst/>
          </a:prstGeom>
          <a:noFill/>
        </p:spPr>
        <p:txBody>
          <a:bodyPr wrap="square" rtlCol="0">
            <a:spAutoFit/>
          </a:bodyPr>
          <a:lstStyle/>
          <a:p>
            <a:r>
              <a:rPr lang="fr-BE" sz="7200" dirty="0" smtClean="0">
                <a:latin typeface="French Script MT" panose="03020402040607040605" pitchFamily="66" charset="0"/>
              </a:rPr>
              <a:t>Ernesto </a:t>
            </a:r>
            <a:r>
              <a:rPr lang="fr-BE" sz="7200" dirty="0" err="1" smtClean="0">
                <a:latin typeface="French Script MT" panose="03020402040607040605" pitchFamily="66" charset="0"/>
              </a:rPr>
              <a:t>Dagneti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21716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74163" y="1096111"/>
            <a:ext cx="4585391" cy="1200329"/>
          </a:xfrm>
          <a:prstGeom prst="rect">
            <a:avLst/>
          </a:prstGeom>
          <a:noFill/>
        </p:spPr>
        <p:txBody>
          <a:bodyPr wrap="square" rtlCol="0">
            <a:spAutoFit/>
          </a:bodyPr>
          <a:lstStyle/>
          <a:p>
            <a:r>
              <a:rPr lang="fr-BE" sz="7200" dirty="0" smtClean="0">
                <a:latin typeface="French Script MT" panose="03020402040607040605" pitchFamily="66" charset="0"/>
              </a:rPr>
              <a:t>Stephano </a:t>
            </a:r>
            <a:r>
              <a:rPr lang="fr-BE" sz="7200" dirty="0" err="1" smtClean="0">
                <a:latin typeface="French Script MT" panose="03020402040607040605" pitchFamily="66" charset="0"/>
              </a:rPr>
              <a:t>Pettili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93449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590</a:t>
            </a:fld>
            <a:endParaRPr lang="fr-BE" dirty="0"/>
          </a:p>
        </p:txBody>
      </p:sp>
      <p:sp>
        <p:nvSpPr>
          <p:cNvPr id="6" name="ZoneTexte 5"/>
          <p:cNvSpPr txBox="1"/>
          <p:nvPr/>
        </p:nvSpPr>
        <p:spPr>
          <a:xfrm>
            <a:off x="1271359" y="2320406"/>
            <a:ext cx="4191000" cy="2308324"/>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p>
          <a:p>
            <a:pPr algn="ctr"/>
            <a:r>
              <a:rPr lang="fr-BE" dirty="0" smtClean="0"/>
              <a:t>Exhumé d’Aubange</a:t>
            </a:r>
          </a:p>
          <a:p>
            <a:pPr algn="ctr"/>
            <a:r>
              <a:rPr lang="fr-BE" dirty="0" smtClean="0"/>
              <a:t>Inhumé le 25 novembre 1978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72046" y="1036864"/>
            <a:ext cx="5189625" cy="1200329"/>
          </a:xfrm>
          <a:prstGeom prst="rect">
            <a:avLst/>
          </a:prstGeom>
          <a:noFill/>
        </p:spPr>
        <p:txBody>
          <a:bodyPr wrap="square" rtlCol="0">
            <a:spAutoFit/>
          </a:bodyPr>
          <a:lstStyle/>
          <a:p>
            <a:r>
              <a:rPr lang="fr-BE" sz="7200" dirty="0" err="1" smtClean="0">
                <a:latin typeface="French Script MT" panose="03020402040607040605" pitchFamily="66" charset="0"/>
              </a:rPr>
              <a:t>Pasquali</a:t>
            </a:r>
            <a:r>
              <a:rPr lang="fr-BE" sz="7200" dirty="0" smtClean="0">
                <a:latin typeface="French Script MT" panose="03020402040607040605" pitchFamily="66" charset="0"/>
              </a:rPr>
              <a:t> </a:t>
            </a:r>
            <a:r>
              <a:rPr lang="fr-BE" sz="7200" dirty="0" err="1" smtClean="0">
                <a:latin typeface="French Script MT" panose="03020402040607040605" pitchFamily="66" charset="0"/>
              </a:rPr>
              <a:t>Dalcanto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42394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23 février 1918</a:t>
            </a:r>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62546" y="1036864"/>
            <a:ext cx="4808625" cy="1200329"/>
          </a:xfrm>
          <a:prstGeom prst="rect">
            <a:avLst/>
          </a:prstGeom>
          <a:noFill/>
        </p:spPr>
        <p:txBody>
          <a:bodyPr wrap="square" rtlCol="0">
            <a:spAutoFit/>
          </a:bodyPr>
          <a:lstStyle/>
          <a:p>
            <a:r>
              <a:rPr lang="fr-BE" sz="7200" dirty="0" smtClean="0">
                <a:latin typeface="French Script MT" panose="03020402040607040605" pitchFamily="66" charset="0"/>
              </a:rPr>
              <a:t>Guido </a:t>
            </a:r>
            <a:r>
              <a:rPr lang="fr-BE" sz="7200" dirty="0" err="1" smtClean="0">
                <a:latin typeface="French Script MT" panose="03020402040607040605" pitchFamily="66" charset="0"/>
              </a:rPr>
              <a:t>Dall’Asta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45484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89329" y="1036864"/>
            <a:ext cx="6155059" cy="1200329"/>
          </a:xfrm>
          <a:prstGeom prst="rect">
            <a:avLst/>
          </a:prstGeom>
          <a:noFill/>
        </p:spPr>
        <p:txBody>
          <a:bodyPr wrap="square" rtlCol="0">
            <a:spAutoFit/>
          </a:bodyPr>
          <a:lstStyle/>
          <a:p>
            <a:r>
              <a:rPr lang="fr-BE" sz="7200" dirty="0" smtClean="0">
                <a:latin typeface="French Script MT" panose="03020402040607040605" pitchFamily="66" charset="0"/>
              </a:rPr>
              <a:t>Martino De Milano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5163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36150" y="1036864"/>
            <a:ext cx="3461417"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Fagnia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5895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a:t>
            </a:r>
            <a:r>
              <a:rPr lang="fr-BE" dirty="0"/>
              <a:t>4</a:t>
            </a:r>
            <a:r>
              <a:rPr lang="fr-BE" dirty="0" smtClean="0"/>
              <a:t>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31491" y="1036864"/>
            <a:ext cx="4470736" cy="1200329"/>
          </a:xfrm>
          <a:prstGeom prst="rect">
            <a:avLst/>
          </a:prstGeom>
          <a:noFill/>
        </p:spPr>
        <p:txBody>
          <a:bodyPr wrap="square" rtlCol="0">
            <a:spAutoFit/>
          </a:bodyPr>
          <a:lstStyle/>
          <a:p>
            <a:r>
              <a:rPr lang="fr-BE" sz="7200" dirty="0" smtClean="0">
                <a:latin typeface="French Script MT" panose="03020402040607040605" pitchFamily="66" charset="0"/>
              </a:rPr>
              <a:t>Luigi Falarique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32898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a:t>
            </a:r>
            <a:r>
              <a:rPr lang="fr-BE" dirty="0"/>
              <a:t>2</a:t>
            </a:r>
            <a:r>
              <a:rPr lang="fr-BE" dirty="0" smtClean="0"/>
              <a:t>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342277" y="1036864"/>
            <a:ext cx="6049164" cy="1200329"/>
          </a:xfrm>
          <a:prstGeom prst="rect">
            <a:avLst/>
          </a:prstGeom>
          <a:noFill/>
        </p:spPr>
        <p:txBody>
          <a:bodyPr wrap="square" rtlCol="0">
            <a:spAutoFit/>
          </a:bodyPr>
          <a:lstStyle/>
          <a:p>
            <a:r>
              <a:rPr lang="fr-BE" sz="7200" dirty="0" smtClean="0">
                <a:latin typeface="French Script MT" panose="03020402040607040605" pitchFamily="66" charset="0"/>
              </a:rPr>
              <a:t>Lorenzo </a:t>
            </a:r>
            <a:r>
              <a:rPr lang="fr-BE" sz="7200" dirty="0" err="1" smtClean="0">
                <a:latin typeface="French Script MT" panose="03020402040607040605" pitchFamily="66" charset="0"/>
              </a:rPr>
              <a:t>Fransceschini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17826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61050" y="1050471"/>
            <a:ext cx="4201309" cy="1200329"/>
          </a:xfrm>
          <a:prstGeom prst="rect">
            <a:avLst/>
          </a:prstGeom>
          <a:noFill/>
        </p:spPr>
        <p:txBody>
          <a:bodyPr wrap="square" rtlCol="0">
            <a:spAutoFit/>
          </a:bodyPr>
          <a:lstStyle/>
          <a:p>
            <a:r>
              <a:rPr lang="fr-BE" sz="7200" dirty="0" err="1" smtClean="0">
                <a:latin typeface="French Script MT" panose="03020402040607040605" pitchFamily="66" charset="0"/>
              </a:rPr>
              <a:t>Giovani</a:t>
            </a:r>
            <a:r>
              <a:rPr lang="fr-BE" sz="7200" dirty="0" smtClean="0">
                <a:latin typeface="French Script MT" panose="03020402040607040605" pitchFamily="66" charset="0"/>
              </a:rPr>
              <a:t> </a:t>
            </a:r>
            <a:r>
              <a:rPr lang="fr-BE" sz="7200" dirty="0" err="1" smtClean="0">
                <a:latin typeface="French Script MT" panose="03020402040607040605" pitchFamily="66" charset="0"/>
              </a:rPr>
              <a:t>Fusari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59070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11284" y="1036864"/>
            <a:ext cx="4911150" cy="1200329"/>
          </a:xfrm>
          <a:prstGeom prst="rect">
            <a:avLst/>
          </a:prstGeom>
          <a:noFill/>
        </p:spPr>
        <p:txBody>
          <a:bodyPr wrap="square" rtlCol="0">
            <a:spAutoFit/>
          </a:bodyPr>
          <a:lstStyle/>
          <a:p>
            <a:r>
              <a:rPr lang="fr-BE" sz="7200" dirty="0" err="1" smtClean="0">
                <a:latin typeface="French Script MT" panose="03020402040607040605" pitchFamily="66" charset="0"/>
              </a:rPr>
              <a:t>Giovani</a:t>
            </a:r>
            <a:r>
              <a:rPr lang="fr-BE" sz="7200" dirty="0" smtClean="0">
                <a:latin typeface="French Script MT" panose="03020402040607040605" pitchFamily="66" charset="0"/>
              </a:rPr>
              <a:t> </a:t>
            </a:r>
            <a:r>
              <a:rPr lang="fr-BE" sz="7200" dirty="0" err="1" smtClean="0">
                <a:latin typeface="French Script MT" panose="03020402040607040605" pitchFamily="66" charset="0"/>
              </a:rPr>
              <a:t>Gianpapa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65007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65655" y="1036864"/>
            <a:ext cx="5002408"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Guerzoni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648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91172" y="1036864"/>
            <a:ext cx="4751374" cy="1200329"/>
          </a:xfrm>
          <a:prstGeom prst="rect">
            <a:avLst/>
          </a:prstGeom>
          <a:noFill/>
        </p:spPr>
        <p:txBody>
          <a:bodyPr wrap="square" rtlCol="0">
            <a:spAutoFit/>
          </a:bodyPr>
          <a:lstStyle/>
          <a:p>
            <a:r>
              <a:rPr lang="fr-BE" sz="7200" dirty="0" err="1" smtClean="0">
                <a:latin typeface="French Script MT" panose="03020402040607040605" pitchFamily="66" charset="0"/>
              </a:rPr>
              <a:t>Giasinto</a:t>
            </a:r>
            <a:r>
              <a:rPr lang="fr-BE" sz="7200" dirty="0" smtClean="0">
                <a:latin typeface="French Script MT" panose="03020402040607040605" pitchFamily="66" charset="0"/>
              </a:rPr>
              <a:t> </a:t>
            </a:r>
            <a:r>
              <a:rPr lang="fr-BE" sz="7200" dirty="0" err="1" smtClean="0">
                <a:latin typeface="French Script MT" panose="03020402040607040605" pitchFamily="66" charset="0"/>
              </a:rPr>
              <a:t>Gigliotti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79954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a:t>
            </a:fld>
            <a:endParaRPr lang="fr-BE" dirty="0"/>
          </a:p>
        </p:txBody>
      </p:sp>
      <p:grpSp>
        <p:nvGrpSpPr>
          <p:cNvPr id="10" name="Groupe 9"/>
          <p:cNvGrpSpPr/>
          <p:nvPr/>
        </p:nvGrpSpPr>
        <p:grpSpPr>
          <a:xfrm>
            <a:off x="1623664" y="1240970"/>
            <a:ext cx="881743" cy="4713517"/>
            <a:chOff x="1514807" y="1219199"/>
            <a:chExt cx="881743" cy="4713517"/>
          </a:xfrm>
        </p:grpSpPr>
        <p:sp>
          <p:nvSpPr>
            <p:cNvPr id="6" name="Titre 1"/>
            <p:cNvSpPr txBox="1">
              <a:spLocks/>
            </p:cNvSpPr>
            <p:nvPr/>
          </p:nvSpPr>
          <p:spPr>
            <a:xfrm rot="16200000">
              <a:off x="-50558" y="3524797"/>
              <a:ext cx="3973285"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159</a:t>
              </a:r>
              <a:endParaRPr lang="fr-BE" dirty="0">
                <a:latin typeface="Blackadder ITC" panose="04020505051007020D02" pitchFamily="82" charset="0"/>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807" y="1219199"/>
              <a:ext cx="881743" cy="661307"/>
            </a:xfrm>
            <a:prstGeom prst="rect">
              <a:avLst/>
            </a:prstGeom>
          </p:spPr>
        </p:pic>
      </p:grpSp>
      <p:pic>
        <p:nvPicPr>
          <p:cNvPr id="3" name="Image 2"/>
          <p:cNvPicPr>
            <a:picLocks noChangeAspect="1"/>
          </p:cNvPicPr>
          <p:nvPr/>
        </p:nvPicPr>
        <p:blipFill>
          <a:blip r:embed="rId3"/>
          <a:stretch>
            <a:fillRect/>
          </a:stretch>
        </p:blipFill>
        <p:spPr>
          <a:xfrm>
            <a:off x="3005160" y="163284"/>
            <a:ext cx="7823773" cy="6602641"/>
          </a:xfrm>
          <a:prstGeom prst="rect">
            <a:avLst/>
          </a:prstGeom>
        </p:spPr>
      </p:pic>
      <p:sp>
        <p:nvSpPr>
          <p:cNvPr id="2" name="Rectangle 1"/>
          <p:cNvSpPr/>
          <p:nvPr/>
        </p:nvSpPr>
        <p:spPr>
          <a:xfrm rot="16200000">
            <a:off x="10370580" y="3202993"/>
            <a:ext cx="2644442" cy="523220"/>
          </a:xfrm>
          <a:prstGeom prst="rect">
            <a:avLst/>
          </a:prstGeom>
        </p:spPr>
        <p:txBody>
          <a:bodyPr wrap="none">
            <a:spAutoFit/>
          </a:bodyPr>
          <a:lstStyle/>
          <a:p>
            <a:r>
              <a:rPr lang="fr-BE" sz="2800" dirty="0" err="1">
                <a:solidFill>
                  <a:srgbClr val="FF0000"/>
                </a:solidFill>
              </a:rPr>
              <a:t>Onore</a:t>
            </a:r>
            <a:r>
              <a:rPr lang="fr-BE" sz="2800" dirty="0">
                <a:solidFill>
                  <a:srgbClr val="FF0000"/>
                </a:solidFill>
              </a:rPr>
              <a:t> e </a:t>
            </a:r>
            <a:r>
              <a:rPr lang="fr-BE" sz="2800" dirty="0" err="1" smtClean="0">
                <a:solidFill>
                  <a:srgbClr val="FF0000"/>
                </a:solidFill>
              </a:rPr>
              <a:t>Rispetto</a:t>
            </a:r>
            <a:endParaRPr lang="fr-BE" sz="2800" dirty="0">
              <a:solidFill>
                <a:srgbClr val="FF0000"/>
              </a:solidFill>
            </a:endParaRPr>
          </a:p>
        </p:txBody>
      </p:sp>
    </p:spTree>
    <p:extLst>
      <p:ext uri="{BB962C8B-B14F-4D97-AF65-F5344CB8AC3E}">
        <p14:creationId xmlns:p14="http://schemas.microsoft.com/office/powerpoint/2010/main" val="424031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74163" y="1096111"/>
            <a:ext cx="4585391" cy="1200329"/>
          </a:xfrm>
          <a:prstGeom prst="rect">
            <a:avLst/>
          </a:prstGeom>
          <a:noFill/>
        </p:spPr>
        <p:txBody>
          <a:bodyPr wrap="square" rtlCol="0">
            <a:spAutoFit/>
          </a:bodyPr>
          <a:lstStyle/>
          <a:p>
            <a:r>
              <a:rPr lang="fr-BE" sz="7200" dirty="0" smtClean="0">
                <a:latin typeface="French Script MT" panose="03020402040607040605" pitchFamily="66" charset="0"/>
              </a:rPr>
              <a:t>Romano Piazza</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878153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a:t>
            </a:r>
            <a:r>
              <a:rPr lang="fr-BE" dirty="0"/>
              <a:t>5</a:t>
            </a:r>
            <a:r>
              <a:rPr lang="fr-BE" dirty="0" smtClean="0"/>
              <a:t>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21916" y="1036864"/>
            <a:ext cx="5289885"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Imperiali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30775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6609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36226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83649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653486"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00746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5209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smtClean="0"/>
              <a:t>Né le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Époux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smtClean="0"/>
              <a:t>Parcelle 163 - 11</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5646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607</a:t>
            </a:fld>
            <a:endParaRPr lang="fr-BE" dirty="0"/>
          </a:p>
        </p:txBody>
      </p:sp>
      <p:sp>
        <p:nvSpPr>
          <p:cNvPr id="5" name="ZoneTexte 4"/>
          <p:cNvSpPr txBox="1"/>
          <p:nvPr/>
        </p:nvSpPr>
        <p:spPr>
          <a:xfrm>
            <a:off x="1273629" y="1038819"/>
            <a:ext cx="4192852"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Kistevoye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1897 – 2</a:t>
            </a:r>
            <a:r>
              <a:rPr lang="fr-BE" dirty="0"/>
              <a:t>2</a:t>
            </a:r>
            <a:r>
              <a:rPr lang="fr-BE" dirty="0" smtClean="0"/>
              <a:t> ans</a:t>
            </a:r>
          </a:p>
          <a:p>
            <a:pPr algn="ctr"/>
            <a:r>
              <a:rPr lang="fr-BE" dirty="0" smtClean="0"/>
              <a:t>Décédé le 21 janvier 1919</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Soldat Serbe</a:t>
            </a:r>
            <a:endParaRPr lang="fr-BE" dirty="0"/>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134836"/>
            <a:ext cx="2286000" cy="1714500"/>
          </a:xfrm>
          <a:prstGeom prst="rect">
            <a:avLst/>
          </a:prstGeom>
        </p:spPr>
      </p:pic>
    </p:spTree>
    <p:extLst>
      <p:ext uri="{BB962C8B-B14F-4D97-AF65-F5344CB8AC3E}">
        <p14:creationId xmlns:p14="http://schemas.microsoft.com/office/powerpoint/2010/main" val="1823873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608</a:t>
            </a:fld>
            <a:endParaRPr lang="fr-BE" dirty="0"/>
          </a:p>
        </p:txBody>
      </p:sp>
      <p:sp>
        <p:nvSpPr>
          <p:cNvPr id="5" name="ZoneTexte 4"/>
          <p:cNvSpPr txBox="1"/>
          <p:nvPr/>
        </p:nvSpPr>
        <p:spPr>
          <a:xfrm>
            <a:off x="770617" y="1038819"/>
            <a:ext cx="5192485" cy="1200329"/>
          </a:xfrm>
          <a:prstGeom prst="rect">
            <a:avLst/>
          </a:prstGeom>
          <a:noFill/>
        </p:spPr>
        <p:txBody>
          <a:bodyPr wrap="square" rtlCol="0">
            <a:spAutoFit/>
          </a:bodyPr>
          <a:lstStyle/>
          <a:p>
            <a:r>
              <a:rPr lang="fr-BE" sz="7200" dirty="0" smtClean="0">
                <a:latin typeface="French Script MT" panose="03020402040607040605" pitchFamily="66" charset="0"/>
              </a:rPr>
              <a:t>Marco </a:t>
            </a:r>
            <a:r>
              <a:rPr lang="fr-BE" sz="7200" dirty="0" err="1" smtClean="0">
                <a:latin typeface="French Script MT" panose="03020402040607040605" pitchFamily="66" charset="0"/>
              </a:rPr>
              <a:t>Lazzaretto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614" y="1038819"/>
            <a:ext cx="2286000" cy="1714500"/>
          </a:xfrm>
          <a:prstGeom prst="rect">
            <a:avLst/>
          </a:prstGeom>
        </p:spPr>
      </p:pic>
    </p:spTree>
    <p:extLst>
      <p:ext uri="{BB962C8B-B14F-4D97-AF65-F5344CB8AC3E}">
        <p14:creationId xmlns:p14="http://schemas.microsoft.com/office/powerpoint/2010/main" val="423011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609</a:t>
            </a:fld>
            <a:endParaRPr lang="fr-BE" dirty="0"/>
          </a:p>
        </p:txBody>
      </p:sp>
      <p:sp>
        <p:nvSpPr>
          <p:cNvPr id="5" name="ZoneTexte 4"/>
          <p:cNvSpPr txBox="1"/>
          <p:nvPr/>
        </p:nvSpPr>
        <p:spPr>
          <a:xfrm>
            <a:off x="274214" y="1038819"/>
            <a:ext cx="6185291"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Markovitch</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1891 – 28 ans</a:t>
            </a:r>
          </a:p>
          <a:p>
            <a:pPr algn="ctr"/>
            <a:r>
              <a:rPr lang="fr-BE" dirty="0" smtClean="0"/>
              <a:t>Décédé le 19 février 1919</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Soldat Serbe</a:t>
            </a:r>
            <a:endParaRPr lang="fr-BE" dirty="0"/>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728" y="1038819"/>
            <a:ext cx="2286000" cy="1714500"/>
          </a:xfrm>
          <a:prstGeom prst="rect">
            <a:avLst/>
          </a:prstGeom>
        </p:spPr>
      </p:pic>
    </p:spTree>
    <p:extLst>
      <p:ext uri="{BB962C8B-B14F-4D97-AF65-F5344CB8AC3E}">
        <p14:creationId xmlns:p14="http://schemas.microsoft.com/office/powerpoint/2010/main" val="188795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87754" y="1096111"/>
            <a:ext cx="3661123" cy="1200329"/>
          </a:xfrm>
          <a:prstGeom prst="rect">
            <a:avLst/>
          </a:prstGeom>
          <a:noFill/>
        </p:spPr>
        <p:txBody>
          <a:bodyPr wrap="square" rtlCol="0">
            <a:spAutoFit/>
          </a:bodyPr>
          <a:lstStyle/>
          <a:p>
            <a:r>
              <a:rPr lang="fr-BE" sz="7200" dirty="0" smtClean="0">
                <a:latin typeface="French Script MT" panose="03020402040607040605" pitchFamily="66" charset="0"/>
              </a:rPr>
              <a:t>Carlo </a:t>
            </a:r>
            <a:r>
              <a:rPr lang="fr-BE" sz="7200" dirty="0" err="1" smtClean="0">
                <a:latin typeface="French Script MT" panose="03020402040607040605" pitchFamily="66" charset="0"/>
              </a:rPr>
              <a:t>Pierini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708906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610</a:t>
            </a:fld>
            <a:endParaRPr lang="fr-BE" dirty="0"/>
          </a:p>
        </p:txBody>
      </p:sp>
      <p:sp>
        <p:nvSpPr>
          <p:cNvPr id="5" name="ZoneTexte 4"/>
          <p:cNvSpPr txBox="1"/>
          <p:nvPr/>
        </p:nvSpPr>
        <p:spPr>
          <a:xfrm>
            <a:off x="771652" y="1038819"/>
            <a:ext cx="5190415"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Massino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579" y="1038819"/>
            <a:ext cx="2286000" cy="1714500"/>
          </a:xfrm>
          <a:prstGeom prst="rect">
            <a:avLst/>
          </a:prstGeom>
        </p:spPr>
      </p:pic>
    </p:spTree>
    <p:extLst>
      <p:ext uri="{BB962C8B-B14F-4D97-AF65-F5344CB8AC3E}">
        <p14:creationId xmlns:p14="http://schemas.microsoft.com/office/powerpoint/2010/main" val="4006673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611</a:t>
            </a:fld>
            <a:endParaRPr lang="fr-BE" dirty="0"/>
          </a:p>
        </p:txBody>
      </p:sp>
      <p:sp>
        <p:nvSpPr>
          <p:cNvPr id="5" name="ZoneTexte 4"/>
          <p:cNvSpPr txBox="1"/>
          <p:nvPr/>
        </p:nvSpPr>
        <p:spPr>
          <a:xfrm>
            <a:off x="1294167" y="1038819"/>
            <a:ext cx="4145386" cy="1200329"/>
          </a:xfrm>
          <a:prstGeom prst="rect">
            <a:avLst/>
          </a:prstGeom>
          <a:noFill/>
        </p:spPr>
        <p:txBody>
          <a:bodyPr wrap="square" rtlCol="0">
            <a:spAutoFit/>
          </a:bodyPr>
          <a:lstStyle/>
          <a:p>
            <a:r>
              <a:rPr lang="fr-BE" sz="7200" dirty="0" smtClean="0">
                <a:latin typeface="French Script MT" panose="03020402040607040605" pitchFamily="66" charset="0"/>
              </a:rPr>
              <a:t>Guido Monaci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837924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612</a:t>
            </a:fld>
            <a:endParaRPr lang="fr-BE" dirty="0"/>
          </a:p>
        </p:txBody>
      </p:sp>
      <p:sp>
        <p:nvSpPr>
          <p:cNvPr id="5" name="ZoneTexte 4"/>
          <p:cNvSpPr txBox="1"/>
          <p:nvPr/>
        </p:nvSpPr>
        <p:spPr>
          <a:xfrm>
            <a:off x="1010519" y="949779"/>
            <a:ext cx="4712682" cy="1200329"/>
          </a:xfrm>
          <a:prstGeom prst="rect">
            <a:avLst/>
          </a:prstGeom>
          <a:noFill/>
        </p:spPr>
        <p:txBody>
          <a:bodyPr wrap="square" rtlCol="0">
            <a:spAutoFit/>
          </a:bodyPr>
          <a:lstStyle/>
          <a:p>
            <a:r>
              <a:rPr lang="fr-BE" sz="7200" dirty="0" err="1" smtClean="0">
                <a:latin typeface="French Script MT" panose="03020402040607040605" pitchFamily="66" charset="0"/>
              </a:rPr>
              <a:t>Antich</a:t>
            </a:r>
            <a:r>
              <a:rPr lang="fr-BE" sz="7200" dirty="0" smtClean="0">
                <a:latin typeface="French Script MT" panose="03020402040607040605" pitchFamily="66" charset="0"/>
              </a:rPr>
              <a:t> </a:t>
            </a:r>
            <a:r>
              <a:rPr lang="fr-BE" sz="7200" dirty="0" err="1" smtClean="0">
                <a:latin typeface="French Script MT" panose="03020402040607040605" pitchFamily="66" charset="0"/>
              </a:rPr>
              <a:t>Milojevic</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1895 – </a:t>
            </a:r>
            <a:r>
              <a:rPr lang="fr-BE" dirty="0"/>
              <a:t>2</a:t>
            </a:r>
            <a:r>
              <a:rPr lang="fr-BE" dirty="0" smtClean="0"/>
              <a:t>4 ans</a:t>
            </a:r>
          </a:p>
          <a:p>
            <a:pPr algn="ctr"/>
            <a:r>
              <a:rPr lang="fr-BE" dirty="0" smtClean="0"/>
              <a:t>Décédé le 3 février 1919</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Soldat Serbe</a:t>
            </a:r>
            <a:endParaRPr lang="fr-BE" dirty="0"/>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134836"/>
            <a:ext cx="2286000" cy="1714500"/>
          </a:xfrm>
          <a:prstGeom prst="rect">
            <a:avLst/>
          </a:prstGeom>
        </p:spPr>
      </p:pic>
    </p:spTree>
    <p:extLst>
      <p:ext uri="{BB962C8B-B14F-4D97-AF65-F5344CB8AC3E}">
        <p14:creationId xmlns:p14="http://schemas.microsoft.com/office/powerpoint/2010/main" val="1001839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613</a:t>
            </a:fld>
            <a:endParaRPr lang="fr-BE" dirty="0"/>
          </a:p>
        </p:txBody>
      </p:sp>
      <p:sp>
        <p:nvSpPr>
          <p:cNvPr id="5" name="ZoneTexte 4"/>
          <p:cNvSpPr txBox="1"/>
          <p:nvPr/>
        </p:nvSpPr>
        <p:spPr>
          <a:xfrm>
            <a:off x="471260" y="1134836"/>
            <a:ext cx="5791200" cy="1200329"/>
          </a:xfrm>
          <a:prstGeom prst="rect">
            <a:avLst/>
          </a:prstGeom>
          <a:noFill/>
        </p:spPr>
        <p:txBody>
          <a:bodyPr wrap="square" rtlCol="0">
            <a:spAutoFit/>
          </a:bodyPr>
          <a:lstStyle/>
          <a:p>
            <a:r>
              <a:rPr lang="fr-BE" sz="7200" dirty="0" err="1" smtClean="0">
                <a:latin typeface="French Script MT" panose="03020402040607040605" pitchFamily="66" charset="0"/>
              </a:rPr>
              <a:t>Widosow</a:t>
            </a:r>
            <a:r>
              <a:rPr lang="fr-BE" sz="7200" dirty="0" smtClean="0">
                <a:latin typeface="French Script MT" panose="03020402040607040605" pitchFamily="66" charset="0"/>
              </a:rPr>
              <a:t> </a:t>
            </a:r>
            <a:r>
              <a:rPr lang="fr-BE" sz="7200" dirty="0" err="1" smtClean="0">
                <a:latin typeface="French Script MT" panose="03020402040607040605" pitchFamily="66" charset="0"/>
              </a:rPr>
              <a:t>Nikodijeoi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1889 – 30 ans</a:t>
            </a:r>
          </a:p>
          <a:p>
            <a:pPr algn="ctr"/>
            <a:r>
              <a:rPr lang="fr-BE" dirty="0" smtClean="0"/>
              <a:t>Décédé le 13 janvier 1919</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Soldat Serbe</a:t>
            </a:r>
            <a:endParaRPr lang="fr-BE" dirty="0"/>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134836"/>
            <a:ext cx="2286000" cy="1714500"/>
          </a:xfrm>
          <a:prstGeom prst="rect">
            <a:avLst/>
          </a:prstGeom>
        </p:spPr>
      </p:pic>
    </p:spTree>
    <p:extLst>
      <p:ext uri="{BB962C8B-B14F-4D97-AF65-F5344CB8AC3E}">
        <p14:creationId xmlns:p14="http://schemas.microsoft.com/office/powerpoint/2010/main" val="384241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614</a:t>
            </a:fld>
            <a:endParaRPr lang="fr-BE" dirty="0"/>
          </a:p>
        </p:txBody>
      </p:sp>
      <p:sp>
        <p:nvSpPr>
          <p:cNvPr id="5" name="ZoneTexte 4"/>
          <p:cNvSpPr txBox="1"/>
          <p:nvPr/>
        </p:nvSpPr>
        <p:spPr>
          <a:xfrm>
            <a:off x="957261" y="1137556"/>
            <a:ext cx="4819197" cy="1200329"/>
          </a:xfrm>
          <a:prstGeom prst="rect">
            <a:avLst/>
          </a:prstGeom>
          <a:noFill/>
        </p:spPr>
        <p:txBody>
          <a:bodyPr wrap="square" rtlCol="0">
            <a:spAutoFit/>
          </a:bodyPr>
          <a:lstStyle/>
          <a:p>
            <a:r>
              <a:rPr lang="fr-BE" sz="7200" dirty="0" smtClean="0">
                <a:latin typeface="French Script MT" panose="03020402040607040605" pitchFamily="66" charset="0"/>
              </a:rPr>
              <a:t>Giuseppe Nocera</a:t>
            </a:r>
            <a:endParaRPr lang="fr-BE" sz="7200" dirty="0">
              <a:latin typeface="French Script MT" panose="03020402040607040605" pitchFamily="66" charset="0"/>
            </a:endParaRPr>
          </a:p>
        </p:txBody>
      </p:sp>
      <p:sp>
        <p:nvSpPr>
          <p:cNvPr id="6" name="ZoneTexte 5"/>
          <p:cNvSpPr txBox="1"/>
          <p:nvPr/>
        </p:nvSpPr>
        <p:spPr>
          <a:xfrm>
            <a:off x="1271359" y="2337885"/>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134835"/>
            <a:ext cx="2286000" cy="1714500"/>
          </a:xfrm>
          <a:prstGeom prst="rect">
            <a:avLst/>
          </a:prstGeom>
        </p:spPr>
      </p:pic>
    </p:spTree>
    <p:extLst>
      <p:ext uri="{BB962C8B-B14F-4D97-AF65-F5344CB8AC3E}">
        <p14:creationId xmlns:p14="http://schemas.microsoft.com/office/powerpoint/2010/main" val="2754792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615</a:t>
            </a:fld>
            <a:endParaRPr lang="fr-BE" dirty="0"/>
          </a:p>
        </p:txBody>
      </p:sp>
      <p:sp>
        <p:nvSpPr>
          <p:cNvPr id="5" name="ZoneTexte 4"/>
          <p:cNvSpPr txBox="1"/>
          <p:nvPr/>
        </p:nvSpPr>
        <p:spPr>
          <a:xfrm>
            <a:off x="1576223" y="1038819"/>
            <a:ext cx="4170346"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Pantie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1874 – 45 ans</a:t>
            </a:r>
          </a:p>
          <a:p>
            <a:pPr algn="ctr"/>
            <a:r>
              <a:rPr lang="fr-BE" dirty="0" smtClean="0"/>
              <a:t>Décédé le 9 février 1919</a:t>
            </a:r>
          </a:p>
          <a:p>
            <a:pPr algn="ctr"/>
            <a:r>
              <a:rPr lang="fr-BE" dirty="0" smtClean="0"/>
              <a:t>Inhumé le </a:t>
            </a:r>
          </a:p>
          <a:p>
            <a:pPr algn="ctr"/>
            <a:r>
              <a:rPr lang="fr-BE" dirty="0" smtClean="0"/>
              <a:t>Epoux de ?</a:t>
            </a:r>
          </a:p>
          <a:p>
            <a:pPr algn="ctr"/>
            <a:endParaRPr lang="fr-BE" dirty="0"/>
          </a:p>
          <a:p>
            <a:pPr algn="ctr"/>
            <a:r>
              <a:rPr lang="fr-BE" dirty="0" smtClean="0"/>
              <a:t>Régiment: 8</a:t>
            </a:r>
            <a:r>
              <a:rPr lang="fr-BE" baseline="30000" dirty="0" smtClean="0"/>
              <a:t>e</a:t>
            </a:r>
            <a:r>
              <a:rPr lang="fr-BE" dirty="0" smtClean="0"/>
              <a:t> Danube, 4Bn, 4Cie</a:t>
            </a:r>
          </a:p>
          <a:p>
            <a:pPr algn="ctr"/>
            <a:r>
              <a:rPr lang="fr-BE" dirty="0" smtClean="0"/>
              <a:t>Statut: Soldat Serbe</a:t>
            </a:r>
            <a:endParaRPr lang="fr-BE" dirty="0"/>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728" y="1038819"/>
            <a:ext cx="2286000" cy="1714500"/>
          </a:xfrm>
          <a:prstGeom prst="rect">
            <a:avLst/>
          </a:prstGeom>
        </p:spPr>
      </p:pic>
    </p:spTree>
    <p:extLst>
      <p:ext uri="{BB962C8B-B14F-4D97-AF65-F5344CB8AC3E}">
        <p14:creationId xmlns:p14="http://schemas.microsoft.com/office/powerpoint/2010/main" val="208696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616</a:t>
            </a:fld>
            <a:endParaRPr lang="fr-BE" dirty="0"/>
          </a:p>
        </p:txBody>
      </p:sp>
      <p:sp>
        <p:nvSpPr>
          <p:cNvPr id="5" name="ZoneTexte 4"/>
          <p:cNvSpPr txBox="1"/>
          <p:nvPr/>
        </p:nvSpPr>
        <p:spPr>
          <a:xfrm>
            <a:off x="410286" y="1038819"/>
            <a:ext cx="5913148" cy="1200329"/>
          </a:xfrm>
          <a:prstGeom prst="rect">
            <a:avLst/>
          </a:prstGeom>
          <a:noFill/>
        </p:spPr>
        <p:txBody>
          <a:bodyPr wrap="square" rtlCol="0">
            <a:spAutoFit/>
          </a:bodyPr>
          <a:lstStyle/>
          <a:p>
            <a:r>
              <a:rPr lang="fr-BE" sz="7200" dirty="0" smtClean="0">
                <a:latin typeface="French Script MT" panose="03020402040607040605" pitchFamily="66" charset="0"/>
              </a:rPr>
              <a:t>Giuseppe </a:t>
            </a:r>
            <a:r>
              <a:rPr lang="fr-BE" sz="7200" dirty="0" err="1" smtClean="0">
                <a:latin typeface="French Script MT" panose="03020402040607040605" pitchFamily="66" charset="0"/>
              </a:rPr>
              <a:t>Pieragostini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930616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617</a:t>
            </a:fld>
            <a:endParaRPr lang="fr-BE" dirty="0"/>
          </a:p>
        </p:txBody>
      </p:sp>
      <p:sp>
        <p:nvSpPr>
          <p:cNvPr id="5" name="ZoneTexte 4"/>
          <p:cNvSpPr txBox="1"/>
          <p:nvPr/>
        </p:nvSpPr>
        <p:spPr>
          <a:xfrm>
            <a:off x="1383974" y="1038819"/>
            <a:ext cx="3965771" cy="1200329"/>
          </a:xfrm>
          <a:prstGeom prst="rect">
            <a:avLst/>
          </a:prstGeom>
          <a:noFill/>
        </p:spPr>
        <p:txBody>
          <a:bodyPr wrap="square" rtlCol="0">
            <a:spAutoFit/>
          </a:bodyPr>
          <a:lstStyle/>
          <a:p>
            <a:r>
              <a:rPr lang="fr-BE" sz="7200" dirty="0" smtClean="0">
                <a:latin typeface="French Script MT" panose="03020402040607040605" pitchFamily="66" charset="0"/>
              </a:rPr>
              <a:t>Luigi </a:t>
            </a:r>
            <a:r>
              <a:rPr lang="fr-BE" sz="7200" dirty="0" err="1" smtClean="0">
                <a:latin typeface="French Script MT" panose="03020402040607040605" pitchFamily="66" charset="0"/>
              </a:rPr>
              <a:t>Reggio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41858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618</a:t>
            </a:fld>
            <a:endParaRPr lang="fr-BE" dirty="0"/>
          </a:p>
        </p:txBody>
      </p:sp>
      <p:sp>
        <p:nvSpPr>
          <p:cNvPr id="5" name="ZoneTexte 4"/>
          <p:cNvSpPr txBox="1"/>
          <p:nvPr/>
        </p:nvSpPr>
        <p:spPr>
          <a:xfrm>
            <a:off x="992671" y="1038819"/>
            <a:ext cx="4748377" cy="1200329"/>
          </a:xfrm>
          <a:prstGeom prst="rect">
            <a:avLst/>
          </a:prstGeom>
          <a:noFill/>
        </p:spPr>
        <p:txBody>
          <a:bodyPr wrap="square" rtlCol="0">
            <a:spAutoFit/>
          </a:bodyPr>
          <a:lstStyle/>
          <a:p>
            <a:r>
              <a:rPr lang="fr-BE" sz="7200" dirty="0" smtClean="0">
                <a:latin typeface="French Script MT" panose="03020402040607040605" pitchFamily="66" charset="0"/>
              </a:rPr>
              <a:t>Carmelo </a:t>
            </a:r>
            <a:r>
              <a:rPr lang="fr-BE" sz="7200" dirty="0" err="1" smtClean="0">
                <a:latin typeface="French Script MT" panose="03020402040607040605" pitchFamily="66" charset="0"/>
              </a:rPr>
              <a:t>Risaoca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207336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619</a:t>
            </a:fld>
            <a:endParaRPr lang="fr-BE" dirty="0"/>
          </a:p>
        </p:txBody>
      </p:sp>
      <p:sp>
        <p:nvSpPr>
          <p:cNvPr id="5" name="ZoneTexte 4"/>
          <p:cNvSpPr txBox="1"/>
          <p:nvPr/>
        </p:nvSpPr>
        <p:spPr>
          <a:xfrm>
            <a:off x="919678" y="1038819"/>
            <a:ext cx="4894363" cy="1200329"/>
          </a:xfrm>
          <a:prstGeom prst="rect">
            <a:avLst/>
          </a:prstGeom>
          <a:noFill/>
        </p:spPr>
        <p:txBody>
          <a:bodyPr wrap="square" rtlCol="0">
            <a:spAutoFit/>
          </a:bodyPr>
          <a:lstStyle/>
          <a:p>
            <a:r>
              <a:rPr lang="fr-BE" sz="7200" dirty="0" smtClean="0">
                <a:latin typeface="French Script MT" panose="03020402040607040605" pitchFamily="66" charset="0"/>
              </a:rPr>
              <a:t>Giovanni </a:t>
            </a:r>
            <a:r>
              <a:rPr lang="fr-BE" sz="7200" dirty="0" err="1" smtClean="0">
                <a:latin typeface="French Script MT" panose="03020402040607040605" pitchFamily="66" charset="0"/>
              </a:rPr>
              <a:t>Salvioni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044" y="1038819"/>
            <a:ext cx="2286000" cy="1714500"/>
          </a:xfrm>
          <a:prstGeom prst="rect">
            <a:avLst/>
          </a:prstGeom>
        </p:spPr>
      </p:pic>
    </p:spTree>
    <p:extLst>
      <p:ext uri="{BB962C8B-B14F-4D97-AF65-F5344CB8AC3E}">
        <p14:creationId xmlns:p14="http://schemas.microsoft.com/office/powerpoint/2010/main" val="2438270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20654" y="1096111"/>
            <a:ext cx="4995323" cy="1200329"/>
          </a:xfrm>
          <a:prstGeom prst="rect">
            <a:avLst/>
          </a:prstGeom>
          <a:noFill/>
        </p:spPr>
        <p:txBody>
          <a:bodyPr wrap="square" rtlCol="0">
            <a:spAutoFit/>
          </a:bodyPr>
          <a:lstStyle/>
          <a:p>
            <a:r>
              <a:rPr lang="fr-BE" sz="7200" dirty="0" err="1" smtClean="0">
                <a:latin typeface="French Script MT" panose="03020402040607040605" pitchFamily="66" charset="0"/>
              </a:rPr>
              <a:t>Raffaele</a:t>
            </a:r>
            <a:r>
              <a:rPr lang="fr-BE" sz="7200" dirty="0" smtClean="0">
                <a:latin typeface="French Script MT" panose="03020402040607040605" pitchFamily="66" charset="0"/>
              </a:rPr>
              <a:t> </a:t>
            </a:r>
            <a:r>
              <a:rPr lang="fr-BE" sz="7200" dirty="0" err="1" smtClean="0">
                <a:latin typeface="French Script MT" panose="03020402040607040605" pitchFamily="66" charset="0"/>
              </a:rPr>
              <a:t>Pisivello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0292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620</a:t>
            </a:fld>
            <a:endParaRPr lang="fr-BE" dirty="0"/>
          </a:p>
        </p:txBody>
      </p:sp>
      <p:sp>
        <p:nvSpPr>
          <p:cNvPr id="5" name="ZoneTexte 4"/>
          <p:cNvSpPr txBox="1"/>
          <p:nvPr/>
        </p:nvSpPr>
        <p:spPr>
          <a:xfrm>
            <a:off x="1417035" y="1038819"/>
            <a:ext cx="3902693" cy="1200329"/>
          </a:xfrm>
          <a:prstGeom prst="rect">
            <a:avLst/>
          </a:prstGeom>
          <a:noFill/>
        </p:spPr>
        <p:txBody>
          <a:bodyPr wrap="square" rtlCol="0">
            <a:spAutoFit/>
          </a:bodyPr>
          <a:lstStyle/>
          <a:p>
            <a:r>
              <a:rPr lang="fr-BE" sz="7200" dirty="0" smtClean="0">
                <a:latin typeface="French Script MT" panose="03020402040607040605" pitchFamily="66" charset="0"/>
              </a:rPr>
              <a:t>Emilio </a:t>
            </a:r>
            <a:r>
              <a:rPr lang="fr-BE" sz="7200" dirty="0" err="1" smtClean="0">
                <a:latin typeface="French Script MT" panose="03020402040607040605" pitchFamily="66" charset="0"/>
              </a:rPr>
              <a:t>Sanna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044" y="1038819"/>
            <a:ext cx="2286000" cy="1714500"/>
          </a:xfrm>
          <a:prstGeom prst="rect">
            <a:avLst/>
          </a:prstGeom>
        </p:spPr>
      </p:pic>
    </p:spTree>
    <p:extLst>
      <p:ext uri="{BB962C8B-B14F-4D97-AF65-F5344CB8AC3E}">
        <p14:creationId xmlns:p14="http://schemas.microsoft.com/office/powerpoint/2010/main" val="1959871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621</a:t>
            </a:fld>
            <a:endParaRPr lang="fr-BE" dirty="0"/>
          </a:p>
        </p:txBody>
      </p:sp>
      <p:sp>
        <p:nvSpPr>
          <p:cNvPr id="5" name="ZoneTexte 4"/>
          <p:cNvSpPr txBox="1"/>
          <p:nvPr/>
        </p:nvSpPr>
        <p:spPr>
          <a:xfrm>
            <a:off x="1092781" y="1038819"/>
            <a:ext cx="4548158" cy="1200329"/>
          </a:xfrm>
          <a:prstGeom prst="rect">
            <a:avLst/>
          </a:prstGeom>
          <a:noFill/>
        </p:spPr>
        <p:txBody>
          <a:bodyPr wrap="square" rtlCol="0">
            <a:spAutoFit/>
          </a:bodyPr>
          <a:lstStyle/>
          <a:p>
            <a:r>
              <a:rPr lang="fr-BE" sz="7200" dirty="0" err="1" smtClean="0">
                <a:latin typeface="French Script MT" panose="03020402040607040605" pitchFamily="66" charset="0"/>
              </a:rPr>
              <a:t>Giovani</a:t>
            </a:r>
            <a:r>
              <a:rPr lang="fr-BE" sz="7200" dirty="0" smtClean="0">
                <a:latin typeface="French Script MT" panose="03020402040607040605" pitchFamily="66" charset="0"/>
              </a:rPr>
              <a:t> </a:t>
            </a:r>
            <a:r>
              <a:rPr lang="fr-BE" sz="7200" dirty="0" err="1" smtClean="0">
                <a:latin typeface="French Script MT" panose="03020402040607040605" pitchFamily="66" charset="0"/>
              </a:rPr>
              <a:t>Saturno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454768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622</a:t>
            </a:fld>
            <a:endParaRPr lang="fr-BE" dirty="0"/>
          </a:p>
        </p:txBody>
      </p:sp>
      <p:sp>
        <p:nvSpPr>
          <p:cNvPr id="5" name="ZoneTexte 4"/>
          <p:cNvSpPr txBox="1"/>
          <p:nvPr/>
        </p:nvSpPr>
        <p:spPr>
          <a:xfrm>
            <a:off x="1013078" y="1038819"/>
            <a:ext cx="4707563" cy="1200329"/>
          </a:xfrm>
          <a:prstGeom prst="rect">
            <a:avLst/>
          </a:prstGeom>
          <a:noFill/>
        </p:spPr>
        <p:txBody>
          <a:bodyPr wrap="square" rtlCol="0">
            <a:spAutoFit/>
          </a:bodyPr>
          <a:lstStyle/>
          <a:p>
            <a:r>
              <a:rPr lang="fr-BE" sz="7200" dirty="0" smtClean="0">
                <a:latin typeface="French Script MT" panose="03020402040607040605" pitchFamily="66" charset="0"/>
              </a:rPr>
              <a:t>Danilo </a:t>
            </a:r>
            <a:r>
              <a:rPr lang="fr-BE" sz="7200" dirty="0" err="1" smtClean="0">
                <a:latin typeface="French Script MT" panose="03020402040607040605" pitchFamily="66" charset="0"/>
              </a:rPr>
              <a:t>Spagnoli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92724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623</a:t>
            </a:fld>
            <a:endParaRPr lang="fr-BE" dirty="0"/>
          </a:p>
        </p:txBody>
      </p:sp>
      <p:sp>
        <p:nvSpPr>
          <p:cNvPr id="5" name="ZoneTexte 4"/>
          <p:cNvSpPr txBox="1"/>
          <p:nvPr/>
        </p:nvSpPr>
        <p:spPr>
          <a:xfrm>
            <a:off x="1137393" y="1038819"/>
            <a:ext cx="4458933" cy="1200329"/>
          </a:xfrm>
          <a:prstGeom prst="rect">
            <a:avLst/>
          </a:prstGeom>
          <a:noFill/>
        </p:spPr>
        <p:txBody>
          <a:bodyPr wrap="square" rtlCol="0">
            <a:spAutoFit/>
          </a:bodyPr>
          <a:lstStyle/>
          <a:p>
            <a:r>
              <a:rPr lang="fr-BE" sz="7200" dirty="0" smtClean="0">
                <a:latin typeface="French Script MT" panose="03020402040607040605" pitchFamily="66" charset="0"/>
              </a:rPr>
              <a:t>Antonio Tortora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4174059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624</a:t>
            </a:fld>
            <a:endParaRPr lang="fr-BE" dirty="0"/>
          </a:p>
        </p:txBody>
      </p:sp>
      <p:sp>
        <p:nvSpPr>
          <p:cNvPr id="5" name="ZoneTexte 4"/>
          <p:cNvSpPr txBox="1"/>
          <p:nvPr/>
        </p:nvSpPr>
        <p:spPr>
          <a:xfrm>
            <a:off x="907724" y="1038819"/>
            <a:ext cx="4918272" cy="1200329"/>
          </a:xfrm>
          <a:prstGeom prst="rect">
            <a:avLst/>
          </a:prstGeom>
          <a:noFill/>
        </p:spPr>
        <p:txBody>
          <a:bodyPr wrap="square" rtlCol="0">
            <a:spAutoFit/>
          </a:bodyPr>
          <a:lstStyle/>
          <a:p>
            <a:r>
              <a:rPr lang="fr-BE" sz="7200" dirty="0" err="1" smtClean="0">
                <a:latin typeface="French Script MT" panose="03020402040607040605" pitchFamily="66" charset="0"/>
              </a:rPr>
              <a:t>Théodoro</a:t>
            </a:r>
            <a:r>
              <a:rPr lang="fr-BE" sz="7200" dirty="0" smtClean="0">
                <a:latin typeface="French Script MT" panose="03020402040607040605" pitchFamily="66" charset="0"/>
              </a:rPr>
              <a:t> </a:t>
            </a:r>
            <a:r>
              <a:rPr lang="fr-BE" sz="7200" dirty="0" err="1" smtClean="0">
                <a:latin typeface="French Script MT" panose="03020402040607040605" pitchFamily="66" charset="0"/>
              </a:rPr>
              <a:t>Valente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163 - 9</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604039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625</a:t>
            </a:fld>
            <a:endParaRPr lang="fr-BE" dirty="0"/>
          </a:p>
        </p:txBody>
      </p:sp>
      <p:grpSp>
        <p:nvGrpSpPr>
          <p:cNvPr id="7" name="Groupe 6"/>
          <p:cNvGrpSpPr/>
          <p:nvPr/>
        </p:nvGrpSpPr>
        <p:grpSpPr>
          <a:xfrm>
            <a:off x="1400233" y="1285659"/>
            <a:ext cx="947561" cy="4719338"/>
            <a:chOff x="1814761" y="1322235"/>
            <a:chExt cx="947561" cy="4673354"/>
          </a:xfrm>
        </p:grpSpPr>
        <p:sp>
          <p:nvSpPr>
            <p:cNvPr id="4" name="Titre 1"/>
            <p:cNvSpPr txBox="1">
              <a:spLocks/>
            </p:cNvSpPr>
            <p:nvPr/>
          </p:nvSpPr>
          <p:spPr>
            <a:xfrm rot="16200000">
              <a:off x="175423" y="3468311"/>
              <a:ext cx="4226235" cy="82832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163 - 12</a:t>
              </a:r>
              <a:endParaRPr lang="fr-BE" dirty="0">
                <a:latin typeface="Blackadder ITC" panose="04020505051007020D02" pitchFamily="82"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4761" y="1322235"/>
              <a:ext cx="947561" cy="710671"/>
            </a:xfrm>
            <a:prstGeom prst="rect">
              <a:avLst/>
            </a:prstGeom>
          </p:spPr>
        </p:pic>
      </p:grpSp>
      <p:pic>
        <p:nvPicPr>
          <p:cNvPr id="3" name="Image 2"/>
          <p:cNvPicPr>
            <a:picLocks noChangeAspect="1"/>
          </p:cNvPicPr>
          <p:nvPr/>
        </p:nvPicPr>
        <p:blipFill>
          <a:blip r:embed="rId3"/>
          <a:stretch>
            <a:fillRect/>
          </a:stretch>
        </p:blipFill>
        <p:spPr>
          <a:xfrm>
            <a:off x="3064293" y="370115"/>
            <a:ext cx="7677491" cy="6150428"/>
          </a:xfrm>
          <a:prstGeom prst="rect">
            <a:avLst/>
          </a:prstGeom>
        </p:spPr>
      </p:pic>
      <p:sp>
        <p:nvSpPr>
          <p:cNvPr id="8" name="Rectangle 7"/>
          <p:cNvSpPr/>
          <p:nvPr/>
        </p:nvSpPr>
        <p:spPr>
          <a:xfrm rot="16200000">
            <a:off x="10016232" y="3086265"/>
            <a:ext cx="3467616" cy="769441"/>
          </a:xfrm>
          <a:prstGeom prst="rect">
            <a:avLst/>
          </a:prstGeom>
        </p:spPr>
        <p:txBody>
          <a:bodyPr wrap="none">
            <a:spAutoFit/>
          </a:bodyPr>
          <a:lstStyle/>
          <a:p>
            <a:r>
              <a:rPr lang="fr-BE" sz="4400" dirty="0" err="1">
                <a:solidFill>
                  <a:srgbClr val="FF0000"/>
                </a:solidFill>
                <a:latin typeface="Blackadder ITC" panose="04020505051007020D02" pitchFamily="82" charset="0"/>
              </a:rPr>
              <a:t>Onore</a:t>
            </a:r>
            <a:r>
              <a:rPr lang="fr-BE" sz="4400" dirty="0">
                <a:solidFill>
                  <a:srgbClr val="FF0000"/>
                </a:solidFill>
                <a:latin typeface="Blackadder ITC" panose="04020505051007020D02" pitchFamily="82" charset="0"/>
              </a:rPr>
              <a:t> e </a:t>
            </a:r>
            <a:r>
              <a:rPr lang="fr-BE" sz="4400" dirty="0" err="1" smtClean="0">
                <a:solidFill>
                  <a:srgbClr val="FF0000"/>
                </a:solidFill>
                <a:latin typeface="Blackadder ITC" panose="04020505051007020D02" pitchFamily="82" charset="0"/>
              </a:rPr>
              <a:t>Rispetto</a:t>
            </a:r>
            <a:endParaRPr lang="fr-BE" sz="4400" dirty="0">
              <a:solidFill>
                <a:srgbClr val="FF0000"/>
              </a:solidFill>
              <a:latin typeface="Blackadder ITC" panose="04020505051007020D02" pitchFamily="82" charset="0"/>
            </a:endParaRPr>
          </a:p>
        </p:txBody>
      </p:sp>
      <p:sp>
        <p:nvSpPr>
          <p:cNvPr id="9" name="Demi-tour 8">
            <a:hlinkClick r:id="rId4" action="ppaction://hlinksldjump"/>
          </p:cNvPr>
          <p:cNvSpPr/>
          <p:nvPr/>
        </p:nvSpPr>
        <p:spPr>
          <a:xfrm rot="10800000" flipH="1">
            <a:off x="10871262" y="264820"/>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2203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626</a:t>
            </a:fld>
            <a:endParaRPr lang="fr-BE" dirty="0"/>
          </a:p>
        </p:txBody>
      </p:sp>
      <p:sp>
        <p:nvSpPr>
          <p:cNvPr id="5" name="ZoneTexte 4"/>
          <p:cNvSpPr txBox="1"/>
          <p:nvPr/>
        </p:nvSpPr>
        <p:spPr>
          <a:xfrm>
            <a:off x="1312099" y="1038819"/>
            <a:ext cx="4109521" cy="1200329"/>
          </a:xfrm>
          <a:prstGeom prst="rect">
            <a:avLst/>
          </a:prstGeom>
          <a:noFill/>
        </p:spPr>
        <p:txBody>
          <a:bodyPr wrap="square" rtlCol="0">
            <a:spAutoFit/>
          </a:bodyPr>
          <a:lstStyle/>
          <a:p>
            <a:r>
              <a:rPr lang="fr-BE" sz="7200" dirty="0" smtClean="0">
                <a:latin typeface="French Script MT" panose="03020402040607040605" pitchFamily="66" charset="0"/>
              </a:rPr>
              <a:t>Guiseppe Alba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758934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627</a:t>
            </a:fld>
            <a:endParaRPr lang="fr-BE" dirty="0"/>
          </a:p>
        </p:txBody>
      </p:sp>
      <p:sp>
        <p:nvSpPr>
          <p:cNvPr id="5" name="ZoneTexte 4"/>
          <p:cNvSpPr txBox="1"/>
          <p:nvPr/>
        </p:nvSpPr>
        <p:spPr>
          <a:xfrm>
            <a:off x="1524638" y="1038819"/>
            <a:ext cx="3684444" cy="1200329"/>
          </a:xfrm>
          <a:prstGeom prst="rect">
            <a:avLst/>
          </a:prstGeom>
          <a:noFill/>
        </p:spPr>
        <p:txBody>
          <a:bodyPr wrap="square" rtlCol="0">
            <a:spAutoFit/>
          </a:bodyPr>
          <a:lstStyle/>
          <a:p>
            <a:r>
              <a:rPr lang="fr-BE" sz="7200" dirty="0" smtClean="0">
                <a:latin typeface="French Script MT" panose="03020402040607040605" pitchFamily="66" charset="0"/>
              </a:rPr>
              <a:t>Angelo </a:t>
            </a:r>
            <a:r>
              <a:rPr lang="fr-BE" sz="7200" dirty="0" err="1" smtClean="0">
                <a:latin typeface="French Script MT" panose="03020402040607040605" pitchFamily="66" charset="0"/>
              </a:rPr>
              <a:t>Alfini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05707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628</a:t>
            </a:fld>
            <a:endParaRPr lang="fr-BE" dirty="0"/>
          </a:p>
        </p:txBody>
      </p:sp>
      <p:sp>
        <p:nvSpPr>
          <p:cNvPr id="5" name="ZoneTexte 4"/>
          <p:cNvSpPr txBox="1"/>
          <p:nvPr/>
        </p:nvSpPr>
        <p:spPr>
          <a:xfrm>
            <a:off x="1148279" y="1038819"/>
            <a:ext cx="4109521" cy="1200329"/>
          </a:xfrm>
          <a:prstGeom prst="rect">
            <a:avLst/>
          </a:prstGeom>
          <a:noFill/>
        </p:spPr>
        <p:txBody>
          <a:bodyPr wrap="square" rtlCol="0">
            <a:spAutoFit/>
          </a:bodyPr>
          <a:lstStyle/>
          <a:p>
            <a:r>
              <a:rPr lang="fr-BE" sz="7200" dirty="0" err="1" smtClean="0">
                <a:latin typeface="French Script MT" panose="03020402040607040605" pitchFamily="66" charset="0"/>
              </a:rPr>
              <a:t>Elisio</a:t>
            </a:r>
            <a:r>
              <a:rPr lang="fr-BE" sz="7200" dirty="0" smtClean="0">
                <a:latin typeface="French Script MT" panose="03020402040607040605" pitchFamily="66" charset="0"/>
              </a:rPr>
              <a:t> </a:t>
            </a:r>
            <a:r>
              <a:rPr lang="fr-BE" sz="7200" dirty="0" err="1" smtClean="0">
                <a:latin typeface="French Script MT" panose="03020402040607040605" pitchFamily="66" charset="0"/>
              </a:rPr>
              <a:t>Angivini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4077432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629</a:t>
            </a:fld>
            <a:endParaRPr lang="fr-BE" dirty="0"/>
          </a:p>
        </p:txBody>
      </p:sp>
      <p:sp>
        <p:nvSpPr>
          <p:cNvPr id="5" name="ZoneTexte 4"/>
          <p:cNvSpPr txBox="1"/>
          <p:nvPr/>
        </p:nvSpPr>
        <p:spPr>
          <a:xfrm>
            <a:off x="1763856" y="1038819"/>
            <a:ext cx="3206007" cy="1200329"/>
          </a:xfrm>
          <a:prstGeom prst="rect">
            <a:avLst/>
          </a:prstGeom>
          <a:noFill/>
        </p:spPr>
        <p:txBody>
          <a:bodyPr wrap="square" rtlCol="0">
            <a:spAutoFit/>
          </a:bodyPr>
          <a:lstStyle/>
          <a:p>
            <a:r>
              <a:rPr lang="fr-BE" sz="7200" dirty="0" smtClean="0">
                <a:latin typeface="French Script MT" panose="03020402040607040605" pitchFamily="66" charset="0"/>
              </a:rPr>
              <a:t>Carlo </a:t>
            </a:r>
            <a:r>
              <a:rPr lang="fr-BE" sz="7200" dirty="0" err="1" smtClean="0">
                <a:latin typeface="French Script MT" panose="03020402040607040605" pitchFamily="66" charset="0"/>
              </a:rPr>
              <a:t>Bate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531557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86186" y="1096111"/>
            <a:ext cx="3664260" cy="1200329"/>
          </a:xfrm>
          <a:prstGeom prst="rect">
            <a:avLst/>
          </a:prstGeom>
          <a:noFill/>
        </p:spPr>
        <p:txBody>
          <a:bodyPr wrap="square" rtlCol="0">
            <a:spAutoFit/>
          </a:bodyPr>
          <a:lstStyle/>
          <a:p>
            <a:r>
              <a:rPr lang="fr-BE" sz="7200" dirty="0" smtClean="0">
                <a:latin typeface="French Script MT" panose="03020402040607040605" pitchFamily="66" charset="0"/>
              </a:rPr>
              <a:t>Elio </a:t>
            </a:r>
            <a:r>
              <a:rPr lang="fr-BE" sz="7200" dirty="0" err="1" smtClean="0">
                <a:latin typeface="French Script MT" panose="03020402040607040605" pitchFamily="66" charset="0"/>
              </a:rPr>
              <a:t>Ponnulo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77037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630</a:t>
            </a:fld>
            <a:endParaRPr lang="fr-BE" dirty="0"/>
          </a:p>
        </p:txBody>
      </p:sp>
      <p:sp>
        <p:nvSpPr>
          <p:cNvPr id="5" name="ZoneTexte 4"/>
          <p:cNvSpPr txBox="1"/>
          <p:nvPr/>
        </p:nvSpPr>
        <p:spPr>
          <a:xfrm>
            <a:off x="1148279" y="1038819"/>
            <a:ext cx="4437162" cy="1200329"/>
          </a:xfrm>
          <a:prstGeom prst="rect">
            <a:avLst/>
          </a:prstGeom>
          <a:noFill/>
        </p:spPr>
        <p:txBody>
          <a:bodyPr wrap="square" rtlCol="0">
            <a:spAutoFit/>
          </a:bodyPr>
          <a:lstStyle/>
          <a:p>
            <a:r>
              <a:rPr lang="fr-BE" sz="7200" dirty="0" err="1" smtClean="0">
                <a:latin typeface="French Script MT" panose="03020402040607040605" pitchFamily="66" charset="0"/>
              </a:rPr>
              <a:t>Léono</a:t>
            </a:r>
            <a:r>
              <a:rPr lang="fr-BE" sz="7200" dirty="0" smtClean="0">
                <a:latin typeface="French Script MT" panose="03020402040607040605" pitchFamily="66" charset="0"/>
              </a:rPr>
              <a:t> </a:t>
            </a:r>
            <a:r>
              <a:rPr lang="fr-BE" sz="7200" dirty="0" err="1" smtClean="0">
                <a:latin typeface="French Script MT" panose="03020402040607040605" pitchFamily="66" charset="0"/>
              </a:rPr>
              <a:t>Begzoini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60755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631</a:t>
            </a:fld>
            <a:endParaRPr lang="fr-BE" dirty="0"/>
          </a:p>
        </p:txBody>
      </p:sp>
      <p:sp>
        <p:nvSpPr>
          <p:cNvPr id="5" name="ZoneTexte 4"/>
          <p:cNvSpPr txBox="1"/>
          <p:nvPr/>
        </p:nvSpPr>
        <p:spPr>
          <a:xfrm>
            <a:off x="1045963" y="1038819"/>
            <a:ext cx="4641793" cy="1200329"/>
          </a:xfrm>
          <a:prstGeom prst="rect">
            <a:avLst/>
          </a:prstGeom>
          <a:noFill/>
        </p:spPr>
        <p:txBody>
          <a:bodyPr wrap="square" rtlCol="0">
            <a:spAutoFit/>
          </a:bodyPr>
          <a:lstStyle/>
          <a:p>
            <a:r>
              <a:rPr lang="fr-BE" sz="7200" dirty="0" smtClean="0">
                <a:latin typeface="French Script MT" panose="03020402040607040605" pitchFamily="66" charset="0"/>
              </a:rPr>
              <a:t>Cesare </a:t>
            </a:r>
            <a:r>
              <a:rPr lang="fr-BE" sz="7200" dirty="0" err="1" smtClean="0">
                <a:latin typeface="French Script MT" panose="03020402040607040605" pitchFamily="66" charset="0"/>
              </a:rPr>
              <a:t>Bettazoli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52451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632</a:t>
            </a:fld>
            <a:endParaRPr lang="fr-BE" dirty="0"/>
          </a:p>
        </p:txBody>
      </p:sp>
      <p:sp>
        <p:nvSpPr>
          <p:cNvPr id="5" name="ZoneTexte 4"/>
          <p:cNvSpPr txBox="1"/>
          <p:nvPr/>
        </p:nvSpPr>
        <p:spPr>
          <a:xfrm>
            <a:off x="1569038" y="1038819"/>
            <a:ext cx="3595643" cy="1200329"/>
          </a:xfrm>
          <a:prstGeom prst="rect">
            <a:avLst/>
          </a:prstGeom>
          <a:noFill/>
        </p:spPr>
        <p:txBody>
          <a:bodyPr wrap="square" rtlCol="0">
            <a:spAutoFit/>
          </a:bodyPr>
          <a:lstStyle/>
          <a:p>
            <a:r>
              <a:rPr lang="fr-BE" sz="7200" dirty="0" smtClean="0">
                <a:latin typeface="French Script MT" panose="03020402040607040605" pitchFamily="66" charset="0"/>
              </a:rPr>
              <a:t>Raf </a:t>
            </a:r>
            <a:r>
              <a:rPr lang="fr-BE" sz="7200" dirty="0" err="1" smtClean="0">
                <a:latin typeface="French Script MT" panose="03020402040607040605" pitchFamily="66" charset="0"/>
              </a:rPr>
              <a:t>Bienno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452335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633</a:t>
            </a:fld>
            <a:endParaRPr lang="fr-BE" dirty="0"/>
          </a:p>
        </p:txBody>
      </p:sp>
      <p:sp>
        <p:nvSpPr>
          <p:cNvPr id="5" name="ZoneTexte 4"/>
          <p:cNvSpPr txBox="1"/>
          <p:nvPr/>
        </p:nvSpPr>
        <p:spPr>
          <a:xfrm>
            <a:off x="1516756" y="1038819"/>
            <a:ext cx="3700208" cy="1200329"/>
          </a:xfrm>
          <a:prstGeom prst="rect">
            <a:avLst/>
          </a:prstGeom>
          <a:noFill/>
        </p:spPr>
        <p:txBody>
          <a:bodyPr wrap="square" rtlCol="0">
            <a:spAutoFit/>
          </a:bodyPr>
          <a:lstStyle/>
          <a:p>
            <a:r>
              <a:rPr lang="fr-BE" sz="7200" dirty="0" smtClean="0">
                <a:latin typeface="French Script MT" panose="03020402040607040605" pitchFamily="66" charset="0"/>
              </a:rPr>
              <a:t>Luigi </a:t>
            </a:r>
            <a:r>
              <a:rPr lang="fr-BE" sz="7200" dirty="0" err="1" smtClean="0">
                <a:latin typeface="French Script MT" panose="03020402040607040605" pitchFamily="66" charset="0"/>
              </a:rPr>
              <a:t>Blotto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364796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634</a:t>
            </a:fld>
            <a:endParaRPr lang="fr-BE" dirty="0"/>
          </a:p>
        </p:txBody>
      </p:sp>
      <p:sp>
        <p:nvSpPr>
          <p:cNvPr id="5" name="ZoneTexte 4"/>
          <p:cNvSpPr txBox="1"/>
          <p:nvPr/>
        </p:nvSpPr>
        <p:spPr>
          <a:xfrm>
            <a:off x="821423" y="1038819"/>
            <a:ext cx="5090873"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Bondello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502168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635</a:t>
            </a:fld>
            <a:endParaRPr lang="fr-BE" dirty="0"/>
          </a:p>
        </p:txBody>
      </p:sp>
      <p:sp>
        <p:nvSpPr>
          <p:cNvPr id="5" name="ZoneTexte 4"/>
          <p:cNvSpPr txBox="1"/>
          <p:nvPr/>
        </p:nvSpPr>
        <p:spPr>
          <a:xfrm>
            <a:off x="1208685" y="1038819"/>
            <a:ext cx="4316350" cy="1200329"/>
          </a:xfrm>
          <a:prstGeom prst="rect">
            <a:avLst/>
          </a:prstGeom>
          <a:noFill/>
        </p:spPr>
        <p:txBody>
          <a:bodyPr wrap="square" rtlCol="0">
            <a:spAutoFit/>
          </a:bodyPr>
          <a:lstStyle/>
          <a:p>
            <a:r>
              <a:rPr lang="fr-BE" sz="7200" dirty="0" smtClean="0">
                <a:latin typeface="French Script MT" panose="03020402040607040605" pitchFamily="66" charset="0"/>
              </a:rPr>
              <a:t>Nicolas Bosco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a:t>
            </a:r>
            <a:r>
              <a:rPr lang="fr-BE" dirty="0"/>
              <a:t>8</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554388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636</a:t>
            </a:fld>
            <a:endParaRPr lang="fr-BE" dirty="0"/>
          </a:p>
        </p:txBody>
      </p:sp>
      <p:sp>
        <p:nvSpPr>
          <p:cNvPr id="5" name="ZoneTexte 4"/>
          <p:cNvSpPr txBox="1"/>
          <p:nvPr/>
        </p:nvSpPr>
        <p:spPr>
          <a:xfrm>
            <a:off x="1119145" y="1038819"/>
            <a:ext cx="4495429" cy="1200329"/>
          </a:xfrm>
          <a:prstGeom prst="rect">
            <a:avLst/>
          </a:prstGeom>
          <a:noFill/>
        </p:spPr>
        <p:txBody>
          <a:bodyPr wrap="square" rtlCol="0">
            <a:spAutoFit/>
          </a:bodyPr>
          <a:lstStyle/>
          <a:p>
            <a:r>
              <a:rPr lang="fr-BE" sz="7200" dirty="0" smtClean="0">
                <a:latin typeface="French Script MT" panose="03020402040607040605" pitchFamily="66" charset="0"/>
              </a:rPr>
              <a:t>Vincenzo </a:t>
            </a:r>
            <a:r>
              <a:rPr lang="fr-BE" sz="7200" dirty="0" err="1" smtClean="0">
                <a:latin typeface="French Script MT" panose="03020402040607040605" pitchFamily="66" charset="0"/>
              </a:rPr>
              <a:t>Brogi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227218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637</a:t>
            </a:fld>
            <a:endParaRPr lang="fr-BE" dirty="0"/>
          </a:p>
        </p:txBody>
      </p:sp>
      <p:sp>
        <p:nvSpPr>
          <p:cNvPr id="5" name="ZoneTexte 4"/>
          <p:cNvSpPr txBox="1"/>
          <p:nvPr/>
        </p:nvSpPr>
        <p:spPr>
          <a:xfrm>
            <a:off x="1184460" y="1038819"/>
            <a:ext cx="4193084" cy="1200329"/>
          </a:xfrm>
          <a:prstGeom prst="rect">
            <a:avLst/>
          </a:prstGeom>
          <a:noFill/>
        </p:spPr>
        <p:txBody>
          <a:bodyPr wrap="square" rtlCol="0">
            <a:spAutoFit/>
          </a:bodyPr>
          <a:lstStyle/>
          <a:p>
            <a:r>
              <a:rPr lang="fr-BE" sz="7200" dirty="0" smtClean="0">
                <a:latin typeface="French Script MT" panose="03020402040607040605" pitchFamily="66" charset="0"/>
              </a:rPr>
              <a:t>Luigi </a:t>
            </a:r>
            <a:r>
              <a:rPr lang="fr-BE" sz="7200" dirty="0" err="1" smtClean="0">
                <a:latin typeface="French Script MT" panose="03020402040607040605" pitchFamily="66" charset="0"/>
              </a:rPr>
              <a:t>Brunetti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651461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638</a:t>
            </a:fld>
            <a:endParaRPr lang="fr-BE" dirty="0"/>
          </a:p>
        </p:txBody>
      </p:sp>
      <p:sp>
        <p:nvSpPr>
          <p:cNvPr id="5" name="ZoneTexte 4"/>
          <p:cNvSpPr txBox="1"/>
          <p:nvPr/>
        </p:nvSpPr>
        <p:spPr>
          <a:xfrm>
            <a:off x="356274" y="1043495"/>
            <a:ext cx="6021172" cy="1200329"/>
          </a:xfrm>
          <a:prstGeom prst="rect">
            <a:avLst/>
          </a:prstGeom>
          <a:noFill/>
        </p:spPr>
        <p:txBody>
          <a:bodyPr wrap="square" rtlCol="0">
            <a:spAutoFit/>
          </a:bodyPr>
          <a:lstStyle/>
          <a:p>
            <a:r>
              <a:rPr lang="fr-BE" sz="7200" dirty="0" smtClean="0">
                <a:latin typeface="French Script MT" panose="03020402040607040605" pitchFamily="66" charset="0"/>
              </a:rPr>
              <a:t>Jean-Baptiste </a:t>
            </a:r>
            <a:r>
              <a:rPr lang="fr-BE" sz="7200" dirty="0" err="1" smtClean="0">
                <a:latin typeface="French Script MT" panose="03020402040607040605" pitchFamily="66" charset="0"/>
              </a:rPr>
              <a:t>Burzio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964195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639</a:t>
            </a:fld>
            <a:endParaRPr lang="fr-BE" dirty="0"/>
          </a:p>
        </p:txBody>
      </p:sp>
      <p:sp>
        <p:nvSpPr>
          <p:cNvPr id="5" name="ZoneTexte 4"/>
          <p:cNvSpPr txBox="1"/>
          <p:nvPr/>
        </p:nvSpPr>
        <p:spPr>
          <a:xfrm>
            <a:off x="1291654" y="1032609"/>
            <a:ext cx="4150412" cy="1200329"/>
          </a:xfrm>
          <a:prstGeom prst="rect">
            <a:avLst/>
          </a:prstGeom>
          <a:noFill/>
        </p:spPr>
        <p:txBody>
          <a:bodyPr wrap="square" rtlCol="0">
            <a:spAutoFit/>
          </a:bodyPr>
          <a:lstStyle/>
          <a:p>
            <a:r>
              <a:rPr lang="fr-BE" sz="7200" dirty="0" smtClean="0">
                <a:latin typeface="French Script MT" panose="03020402040607040605" pitchFamily="66" charset="0"/>
              </a:rPr>
              <a:t>Giorgio Campo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020262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32648" y="1142233"/>
            <a:ext cx="5068422"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a:latin typeface="French Script MT" panose="03020402040607040605" pitchFamily="66" charset="0"/>
              </a:rPr>
              <a:t>P</a:t>
            </a:r>
            <a:r>
              <a:rPr lang="fr-BE" sz="7200" dirty="0" err="1" smtClean="0">
                <a:latin typeface="French Script MT" panose="03020402040607040605" pitchFamily="66" charset="0"/>
              </a:rPr>
              <a:t>ortiglia</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87229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640</a:t>
            </a:fld>
            <a:endParaRPr lang="fr-BE" dirty="0"/>
          </a:p>
        </p:txBody>
      </p:sp>
      <p:sp>
        <p:nvSpPr>
          <p:cNvPr id="5" name="ZoneTexte 4"/>
          <p:cNvSpPr txBox="1"/>
          <p:nvPr/>
        </p:nvSpPr>
        <p:spPr>
          <a:xfrm>
            <a:off x="703825" y="1038819"/>
            <a:ext cx="5381289" cy="1200329"/>
          </a:xfrm>
          <a:prstGeom prst="rect">
            <a:avLst/>
          </a:prstGeom>
          <a:noFill/>
        </p:spPr>
        <p:txBody>
          <a:bodyPr wrap="square" rtlCol="0">
            <a:spAutoFit/>
          </a:bodyPr>
          <a:lstStyle/>
          <a:p>
            <a:r>
              <a:rPr lang="fr-BE" sz="7200" dirty="0" smtClean="0">
                <a:latin typeface="French Script MT" panose="03020402040607040605" pitchFamily="66" charset="0"/>
              </a:rPr>
              <a:t>Constantino </a:t>
            </a:r>
            <a:r>
              <a:rPr lang="fr-BE" sz="7200" dirty="0" err="1" smtClean="0">
                <a:latin typeface="French Script MT" panose="03020402040607040605" pitchFamily="66" charset="0"/>
              </a:rPr>
              <a:t>Capazo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443133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641</a:t>
            </a:fld>
            <a:endParaRPr lang="fr-BE" dirty="0"/>
          </a:p>
        </p:txBody>
      </p:sp>
      <p:sp>
        <p:nvSpPr>
          <p:cNvPr id="5" name="ZoneTexte 4"/>
          <p:cNvSpPr txBox="1"/>
          <p:nvPr/>
        </p:nvSpPr>
        <p:spPr>
          <a:xfrm>
            <a:off x="1547072" y="1038819"/>
            <a:ext cx="3639575" cy="1200329"/>
          </a:xfrm>
          <a:prstGeom prst="rect">
            <a:avLst/>
          </a:prstGeom>
          <a:noFill/>
        </p:spPr>
        <p:txBody>
          <a:bodyPr wrap="square" rtlCol="0">
            <a:spAutoFit/>
          </a:bodyPr>
          <a:lstStyle/>
          <a:p>
            <a:r>
              <a:rPr lang="fr-BE" sz="7200" dirty="0" smtClean="0">
                <a:latin typeface="French Script MT" panose="03020402040607040605" pitchFamily="66" charset="0"/>
              </a:rPr>
              <a:t>A. </a:t>
            </a:r>
            <a:r>
              <a:rPr lang="fr-BE" sz="7200" dirty="0" err="1" smtClean="0">
                <a:latin typeface="French Script MT" panose="03020402040607040605" pitchFamily="66" charset="0"/>
              </a:rPr>
              <a:t>Carminati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630886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642</a:t>
            </a:fld>
            <a:endParaRPr lang="fr-BE" dirty="0"/>
          </a:p>
        </p:txBody>
      </p:sp>
      <p:sp>
        <p:nvSpPr>
          <p:cNvPr id="5" name="ZoneTexte 4"/>
          <p:cNvSpPr txBox="1"/>
          <p:nvPr/>
        </p:nvSpPr>
        <p:spPr>
          <a:xfrm>
            <a:off x="956324" y="1038819"/>
            <a:ext cx="4821071" cy="1200329"/>
          </a:xfrm>
          <a:prstGeom prst="rect">
            <a:avLst/>
          </a:prstGeom>
          <a:noFill/>
        </p:spPr>
        <p:txBody>
          <a:bodyPr wrap="square" rtlCol="0">
            <a:spAutoFit/>
          </a:bodyPr>
          <a:lstStyle/>
          <a:p>
            <a:r>
              <a:rPr lang="fr-BE" sz="7200" dirty="0" smtClean="0">
                <a:latin typeface="French Script MT" panose="03020402040607040605" pitchFamily="66" charset="0"/>
              </a:rPr>
              <a:t>Nicola </a:t>
            </a:r>
            <a:r>
              <a:rPr lang="fr-BE" sz="7200" dirty="0" err="1" smtClean="0">
                <a:latin typeface="French Script MT" panose="03020402040607040605" pitchFamily="66" charset="0"/>
              </a:rPr>
              <a:t>Carniglia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919041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643</a:t>
            </a:fld>
            <a:endParaRPr lang="fr-BE" dirty="0"/>
          </a:p>
        </p:txBody>
      </p:sp>
      <p:sp>
        <p:nvSpPr>
          <p:cNvPr id="5" name="ZoneTexte 4"/>
          <p:cNvSpPr txBox="1"/>
          <p:nvPr/>
        </p:nvSpPr>
        <p:spPr>
          <a:xfrm>
            <a:off x="1177354" y="1038819"/>
            <a:ext cx="4379012" cy="1200329"/>
          </a:xfrm>
          <a:prstGeom prst="rect">
            <a:avLst/>
          </a:prstGeom>
          <a:noFill/>
        </p:spPr>
        <p:txBody>
          <a:bodyPr wrap="square" rtlCol="0">
            <a:spAutoFit/>
          </a:bodyPr>
          <a:lstStyle/>
          <a:p>
            <a:r>
              <a:rPr lang="fr-BE" sz="7200" dirty="0" err="1" smtClean="0">
                <a:latin typeface="French Script MT" panose="03020402040607040605" pitchFamily="66" charset="0"/>
              </a:rPr>
              <a:t>Giovani</a:t>
            </a:r>
            <a:r>
              <a:rPr lang="fr-BE" sz="7200" dirty="0" smtClean="0">
                <a:latin typeface="French Script MT" panose="03020402040607040605" pitchFamily="66" charset="0"/>
              </a:rPr>
              <a:t> </a:t>
            </a:r>
            <a:r>
              <a:rPr lang="fr-BE" sz="7200" dirty="0" err="1" smtClean="0">
                <a:latin typeface="French Script MT" panose="03020402040607040605" pitchFamily="66" charset="0"/>
              </a:rPr>
              <a:t>Casetto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660826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644</a:t>
            </a:fld>
            <a:endParaRPr lang="fr-BE" dirty="0"/>
          </a:p>
        </p:txBody>
      </p:sp>
      <p:sp>
        <p:nvSpPr>
          <p:cNvPr id="5" name="ZoneTexte 4"/>
          <p:cNvSpPr txBox="1"/>
          <p:nvPr/>
        </p:nvSpPr>
        <p:spPr>
          <a:xfrm>
            <a:off x="2092115" y="1038819"/>
            <a:ext cx="2520207" cy="1200329"/>
          </a:xfrm>
          <a:prstGeom prst="rect">
            <a:avLst/>
          </a:prstGeom>
          <a:noFill/>
        </p:spPr>
        <p:txBody>
          <a:bodyPr wrap="square" rtlCol="0">
            <a:spAutoFit/>
          </a:bodyPr>
          <a:lstStyle/>
          <a:p>
            <a:r>
              <a:rPr lang="fr-BE" sz="7200" dirty="0" smtClean="0">
                <a:latin typeface="French Script MT" panose="03020402040607040605" pitchFamily="66" charset="0"/>
              </a:rPr>
              <a:t>Gino </a:t>
            </a:r>
            <a:r>
              <a:rPr lang="fr-BE" sz="7200" dirty="0" err="1" smtClean="0">
                <a:latin typeface="French Script MT" panose="03020402040607040605" pitchFamily="66" charset="0"/>
              </a:rPr>
              <a:t>Cei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512861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645</a:t>
            </a:fld>
            <a:endParaRPr lang="fr-BE" dirty="0"/>
          </a:p>
        </p:txBody>
      </p:sp>
      <p:sp>
        <p:nvSpPr>
          <p:cNvPr id="5" name="ZoneTexte 4"/>
          <p:cNvSpPr txBox="1"/>
          <p:nvPr/>
        </p:nvSpPr>
        <p:spPr>
          <a:xfrm>
            <a:off x="1305046" y="1038819"/>
            <a:ext cx="4123628" cy="1200329"/>
          </a:xfrm>
          <a:prstGeom prst="rect">
            <a:avLst/>
          </a:prstGeom>
          <a:noFill/>
        </p:spPr>
        <p:txBody>
          <a:bodyPr wrap="square" rtlCol="0">
            <a:spAutoFit/>
          </a:bodyPr>
          <a:lstStyle/>
          <a:p>
            <a:r>
              <a:rPr lang="fr-BE" sz="7200" dirty="0" smtClean="0">
                <a:latin typeface="French Script MT" panose="03020402040607040605" pitchFamily="66" charset="0"/>
              </a:rPr>
              <a:t>Antonio </a:t>
            </a:r>
            <a:r>
              <a:rPr lang="fr-BE" sz="7200" dirty="0" err="1" smtClean="0">
                <a:latin typeface="French Script MT" panose="03020402040607040605" pitchFamily="66" charset="0"/>
              </a:rPr>
              <a:t>Cibelli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41155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646</a:t>
            </a:fld>
            <a:endParaRPr lang="fr-BE" dirty="0"/>
          </a:p>
        </p:txBody>
      </p:sp>
      <p:sp>
        <p:nvSpPr>
          <p:cNvPr id="5" name="ZoneTexte 4"/>
          <p:cNvSpPr txBox="1"/>
          <p:nvPr/>
        </p:nvSpPr>
        <p:spPr>
          <a:xfrm>
            <a:off x="1103660" y="1038819"/>
            <a:ext cx="4526399" cy="1200329"/>
          </a:xfrm>
          <a:prstGeom prst="rect">
            <a:avLst/>
          </a:prstGeom>
          <a:noFill/>
        </p:spPr>
        <p:txBody>
          <a:bodyPr wrap="square" rtlCol="0">
            <a:spAutoFit/>
          </a:bodyPr>
          <a:lstStyle/>
          <a:p>
            <a:r>
              <a:rPr lang="fr-BE" sz="7200" dirty="0" err="1" smtClean="0">
                <a:latin typeface="French Script MT" panose="03020402040607040605" pitchFamily="66" charset="0"/>
              </a:rPr>
              <a:t>Anuco</a:t>
            </a:r>
            <a:r>
              <a:rPr lang="fr-BE" sz="7200" dirty="0" smtClean="0">
                <a:latin typeface="French Script MT" panose="03020402040607040605" pitchFamily="66" charset="0"/>
              </a:rPr>
              <a:t> D’</a:t>
            </a:r>
            <a:r>
              <a:rPr lang="fr-BE" sz="7200" dirty="0" err="1" smtClean="0">
                <a:latin typeface="French Script MT" panose="03020402040607040605" pitchFamily="66" charset="0"/>
              </a:rPr>
              <a:t>Angeli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85724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647</a:t>
            </a:fld>
            <a:endParaRPr lang="fr-BE" dirty="0"/>
          </a:p>
        </p:txBody>
      </p:sp>
      <p:sp>
        <p:nvSpPr>
          <p:cNvPr id="5" name="ZoneTexte 4"/>
          <p:cNvSpPr txBox="1"/>
          <p:nvPr/>
        </p:nvSpPr>
        <p:spPr>
          <a:xfrm>
            <a:off x="45860" y="1038819"/>
            <a:ext cx="7021483" cy="1200329"/>
          </a:xfrm>
          <a:prstGeom prst="rect">
            <a:avLst/>
          </a:prstGeom>
          <a:noFill/>
        </p:spPr>
        <p:txBody>
          <a:bodyPr wrap="square" rtlCol="0">
            <a:spAutoFit/>
          </a:bodyPr>
          <a:lstStyle/>
          <a:p>
            <a:r>
              <a:rPr lang="fr-BE" sz="7200" dirty="0" smtClean="0">
                <a:latin typeface="French Script MT" panose="03020402040607040605" pitchFamily="66" charset="0"/>
              </a:rPr>
              <a:t>Mr. De Angelo-</a:t>
            </a:r>
            <a:r>
              <a:rPr lang="fr-BE" sz="7200" dirty="0" err="1" smtClean="0">
                <a:latin typeface="French Script MT" panose="03020402040607040605" pitchFamily="66" charset="0"/>
              </a:rPr>
              <a:t>Sovrano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24800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648</a:t>
            </a:fld>
            <a:endParaRPr lang="fr-BE" dirty="0"/>
          </a:p>
        </p:txBody>
      </p:sp>
      <p:sp>
        <p:nvSpPr>
          <p:cNvPr id="5" name="ZoneTexte 4"/>
          <p:cNvSpPr txBox="1"/>
          <p:nvPr/>
        </p:nvSpPr>
        <p:spPr>
          <a:xfrm>
            <a:off x="396218" y="1038819"/>
            <a:ext cx="5941283"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Franceschini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43088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649</a:t>
            </a:fld>
            <a:endParaRPr lang="fr-BE" dirty="0"/>
          </a:p>
        </p:txBody>
      </p:sp>
      <p:sp>
        <p:nvSpPr>
          <p:cNvPr id="5" name="ZoneTexte 4"/>
          <p:cNvSpPr txBox="1"/>
          <p:nvPr/>
        </p:nvSpPr>
        <p:spPr>
          <a:xfrm>
            <a:off x="865247" y="1038819"/>
            <a:ext cx="5003226"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Galluzzo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412205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56111" y="1142233"/>
            <a:ext cx="3924409" cy="1200329"/>
          </a:xfrm>
          <a:prstGeom prst="rect">
            <a:avLst/>
          </a:prstGeom>
          <a:noFill/>
        </p:spPr>
        <p:txBody>
          <a:bodyPr wrap="square" rtlCol="0">
            <a:spAutoFit/>
          </a:bodyPr>
          <a:lstStyle/>
          <a:p>
            <a:r>
              <a:rPr lang="fr-BE" sz="7200" dirty="0" smtClean="0">
                <a:latin typeface="French Script MT" panose="03020402040607040605" pitchFamily="66" charset="0"/>
              </a:rPr>
              <a:t>Filippo Prato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88544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650</a:t>
            </a:fld>
            <a:endParaRPr lang="fr-BE" dirty="0"/>
          </a:p>
        </p:txBody>
      </p:sp>
      <p:sp>
        <p:nvSpPr>
          <p:cNvPr id="5" name="ZoneTexte 4"/>
          <p:cNvSpPr txBox="1"/>
          <p:nvPr/>
        </p:nvSpPr>
        <p:spPr>
          <a:xfrm>
            <a:off x="1214126" y="1038819"/>
            <a:ext cx="4305467" cy="1200329"/>
          </a:xfrm>
          <a:prstGeom prst="rect">
            <a:avLst/>
          </a:prstGeom>
          <a:noFill/>
        </p:spPr>
        <p:txBody>
          <a:bodyPr wrap="square" rtlCol="0">
            <a:spAutoFit/>
          </a:bodyPr>
          <a:lstStyle/>
          <a:p>
            <a:r>
              <a:rPr lang="fr-BE" sz="7200" dirty="0" err="1" smtClean="0">
                <a:latin typeface="French Script MT" panose="03020402040607040605" pitchFamily="66" charset="0"/>
              </a:rPr>
              <a:t>Pasquale</a:t>
            </a:r>
            <a:r>
              <a:rPr lang="fr-BE" sz="7200" dirty="0" smtClean="0">
                <a:latin typeface="French Script MT" panose="03020402040607040605" pitchFamily="66" charset="0"/>
              </a:rPr>
              <a:t> </a:t>
            </a:r>
            <a:r>
              <a:rPr lang="fr-BE" sz="7200" dirty="0" err="1" smtClean="0">
                <a:latin typeface="French Script MT" panose="03020402040607040605" pitchFamily="66" charset="0"/>
              </a:rPr>
              <a:t>Gathi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194547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651</a:t>
            </a:fld>
            <a:endParaRPr lang="fr-BE" dirty="0"/>
          </a:p>
        </p:txBody>
      </p:sp>
      <p:sp>
        <p:nvSpPr>
          <p:cNvPr id="5" name="ZoneTexte 4"/>
          <p:cNvSpPr txBox="1"/>
          <p:nvPr/>
        </p:nvSpPr>
        <p:spPr>
          <a:xfrm>
            <a:off x="1475385" y="1038819"/>
            <a:ext cx="3782950" cy="1200329"/>
          </a:xfrm>
          <a:prstGeom prst="rect">
            <a:avLst/>
          </a:prstGeom>
          <a:noFill/>
        </p:spPr>
        <p:txBody>
          <a:bodyPr wrap="square" rtlCol="0">
            <a:spAutoFit/>
          </a:bodyPr>
          <a:lstStyle/>
          <a:p>
            <a:r>
              <a:rPr lang="fr-BE" sz="7200" dirty="0" smtClean="0">
                <a:latin typeface="French Script MT" panose="03020402040607040605" pitchFamily="66" charset="0"/>
              </a:rPr>
              <a:t>Antonio Gatti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445508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652</a:t>
            </a:fld>
            <a:endParaRPr lang="fr-BE" dirty="0"/>
          </a:p>
        </p:txBody>
      </p:sp>
      <p:sp>
        <p:nvSpPr>
          <p:cNvPr id="5" name="ZoneTexte 4"/>
          <p:cNvSpPr txBox="1"/>
          <p:nvPr/>
        </p:nvSpPr>
        <p:spPr>
          <a:xfrm>
            <a:off x="405324" y="1038819"/>
            <a:ext cx="5923071" cy="1200329"/>
          </a:xfrm>
          <a:prstGeom prst="rect">
            <a:avLst/>
          </a:prstGeom>
          <a:noFill/>
        </p:spPr>
        <p:txBody>
          <a:bodyPr wrap="square" rtlCol="0">
            <a:spAutoFit/>
          </a:bodyPr>
          <a:lstStyle/>
          <a:p>
            <a:r>
              <a:rPr lang="fr-BE" sz="7200" dirty="0" err="1" smtClean="0">
                <a:latin typeface="French Script MT" panose="03020402040607040605" pitchFamily="66" charset="0"/>
              </a:rPr>
              <a:t>Pasquale</a:t>
            </a:r>
            <a:r>
              <a:rPr lang="fr-BE" sz="7200" dirty="0" smtClean="0">
                <a:latin typeface="French Script MT" panose="03020402040607040605" pitchFamily="66" charset="0"/>
              </a:rPr>
              <a:t> </a:t>
            </a:r>
            <a:r>
              <a:rPr lang="fr-BE" sz="7200" dirty="0" err="1" smtClean="0">
                <a:latin typeface="French Script MT" panose="03020402040607040605" pitchFamily="66" charset="0"/>
              </a:rPr>
              <a:t>Guadagnolo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76625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653</a:t>
            </a:fld>
            <a:endParaRPr lang="fr-BE" dirty="0"/>
          </a:p>
        </p:txBody>
      </p:sp>
      <p:sp>
        <p:nvSpPr>
          <p:cNvPr id="5" name="ZoneTexte 4"/>
          <p:cNvSpPr txBox="1"/>
          <p:nvPr/>
        </p:nvSpPr>
        <p:spPr>
          <a:xfrm>
            <a:off x="568046" y="1038819"/>
            <a:ext cx="5597628"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Martinilei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451320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654</a:t>
            </a:fld>
            <a:endParaRPr lang="fr-BE" dirty="0"/>
          </a:p>
        </p:txBody>
      </p:sp>
      <p:sp>
        <p:nvSpPr>
          <p:cNvPr id="5" name="ZoneTexte 4"/>
          <p:cNvSpPr txBox="1"/>
          <p:nvPr/>
        </p:nvSpPr>
        <p:spPr>
          <a:xfrm>
            <a:off x="1148279" y="1038819"/>
            <a:ext cx="4437162" cy="1200329"/>
          </a:xfrm>
          <a:prstGeom prst="rect">
            <a:avLst/>
          </a:prstGeom>
          <a:noFill/>
        </p:spPr>
        <p:txBody>
          <a:bodyPr wrap="square" rtlCol="0">
            <a:spAutoFit/>
          </a:bodyPr>
          <a:lstStyle/>
          <a:p>
            <a:r>
              <a:rPr lang="fr-BE" sz="7200" dirty="0" err="1" smtClean="0">
                <a:latin typeface="French Script MT" panose="03020402040607040605" pitchFamily="66" charset="0"/>
              </a:rPr>
              <a:t>Arigo</a:t>
            </a:r>
            <a:r>
              <a:rPr lang="fr-BE" sz="7200" dirty="0" smtClean="0">
                <a:latin typeface="French Script MT" panose="03020402040607040605" pitchFamily="66" charset="0"/>
              </a:rPr>
              <a:t> </a:t>
            </a:r>
            <a:r>
              <a:rPr lang="fr-BE" sz="7200" dirty="0" err="1" smtClean="0">
                <a:latin typeface="French Script MT" panose="03020402040607040605" pitchFamily="66" charset="0"/>
              </a:rPr>
              <a:t>Mazzoni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47411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655</a:t>
            </a:fld>
            <a:endParaRPr lang="fr-BE" dirty="0"/>
          </a:p>
        </p:txBody>
      </p:sp>
      <p:sp>
        <p:nvSpPr>
          <p:cNvPr id="5" name="ZoneTexte 4"/>
          <p:cNvSpPr txBox="1"/>
          <p:nvPr/>
        </p:nvSpPr>
        <p:spPr>
          <a:xfrm>
            <a:off x="958314" y="1038819"/>
            <a:ext cx="4817092" cy="1200329"/>
          </a:xfrm>
          <a:prstGeom prst="rect">
            <a:avLst/>
          </a:prstGeom>
          <a:noFill/>
        </p:spPr>
        <p:txBody>
          <a:bodyPr wrap="square" rtlCol="0">
            <a:spAutoFit/>
          </a:bodyPr>
          <a:lstStyle/>
          <a:p>
            <a:r>
              <a:rPr lang="fr-BE" sz="7200" dirty="0" smtClean="0">
                <a:latin typeface="French Script MT" panose="03020402040607040605" pitchFamily="66" charset="0"/>
              </a:rPr>
              <a:t>Vincenzo </a:t>
            </a:r>
            <a:r>
              <a:rPr lang="fr-BE" sz="7200" dirty="0" err="1" smtClean="0">
                <a:latin typeface="French Script MT" panose="03020402040607040605" pitchFamily="66" charset="0"/>
              </a:rPr>
              <a:t>Merite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267042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656</a:t>
            </a:fld>
            <a:endParaRPr lang="fr-BE" dirty="0"/>
          </a:p>
        </p:txBody>
      </p:sp>
      <p:sp>
        <p:nvSpPr>
          <p:cNvPr id="5" name="ZoneTexte 4"/>
          <p:cNvSpPr txBox="1"/>
          <p:nvPr/>
        </p:nvSpPr>
        <p:spPr>
          <a:xfrm>
            <a:off x="1322985" y="1038819"/>
            <a:ext cx="4087750" cy="1200329"/>
          </a:xfrm>
          <a:prstGeom prst="rect">
            <a:avLst/>
          </a:prstGeom>
          <a:noFill/>
        </p:spPr>
        <p:txBody>
          <a:bodyPr wrap="square" rtlCol="0">
            <a:spAutoFit/>
          </a:bodyPr>
          <a:lstStyle/>
          <a:p>
            <a:r>
              <a:rPr lang="fr-BE" sz="7200" dirty="0" smtClean="0">
                <a:latin typeface="French Script MT" panose="03020402040607040605" pitchFamily="66" charset="0"/>
              </a:rPr>
              <a:t>Carlos </a:t>
            </a:r>
            <a:r>
              <a:rPr lang="fr-BE" sz="7200" dirty="0" err="1" smtClean="0">
                <a:latin typeface="French Script MT" panose="03020402040607040605" pitchFamily="66" charset="0"/>
              </a:rPr>
              <a:t>Olineda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a:t>
            </a:r>
            <a:r>
              <a:rPr lang="fr-BE" dirty="0"/>
              <a:t>6</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822460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657</a:t>
            </a:fld>
            <a:endParaRPr lang="fr-BE" dirty="0"/>
          </a:p>
        </p:txBody>
      </p:sp>
      <p:sp>
        <p:nvSpPr>
          <p:cNvPr id="5" name="ZoneTexte 4"/>
          <p:cNvSpPr txBox="1"/>
          <p:nvPr/>
        </p:nvSpPr>
        <p:spPr>
          <a:xfrm>
            <a:off x="1549131" y="1038819"/>
            <a:ext cx="3635457" cy="1200329"/>
          </a:xfrm>
          <a:prstGeom prst="rect">
            <a:avLst/>
          </a:prstGeom>
          <a:noFill/>
        </p:spPr>
        <p:txBody>
          <a:bodyPr wrap="square" rtlCol="0">
            <a:spAutoFit/>
          </a:bodyPr>
          <a:lstStyle/>
          <a:p>
            <a:r>
              <a:rPr lang="fr-BE" sz="7200" dirty="0" smtClean="0">
                <a:latin typeface="French Script MT" panose="03020402040607040605" pitchFamily="66" charset="0"/>
              </a:rPr>
              <a:t>Luigi </a:t>
            </a:r>
            <a:r>
              <a:rPr lang="fr-BE" sz="7200" dirty="0" err="1" smtClean="0">
                <a:latin typeface="French Script MT" panose="03020402040607040605" pitchFamily="66" charset="0"/>
              </a:rPr>
              <a:t>Osiera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839610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658</a:t>
            </a:fld>
            <a:endParaRPr lang="fr-BE" dirty="0"/>
          </a:p>
        </p:txBody>
      </p:sp>
      <p:sp>
        <p:nvSpPr>
          <p:cNvPr id="5" name="ZoneTexte 4"/>
          <p:cNvSpPr txBox="1"/>
          <p:nvPr/>
        </p:nvSpPr>
        <p:spPr>
          <a:xfrm>
            <a:off x="661945" y="1038819"/>
            <a:ext cx="5409829"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Paltrinieri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4014622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659</a:t>
            </a:fld>
            <a:endParaRPr lang="fr-BE" dirty="0"/>
          </a:p>
        </p:txBody>
      </p:sp>
      <p:sp>
        <p:nvSpPr>
          <p:cNvPr id="5" name="ZoneTexte 4"/>
          <p:cNvSpPr txBox="1"/>
          <p:nvPr/>
        </p:nvSpPr>
        <p:spPr>
          <a:xfrm>
            <a:off x="1319304" y="1038819"/>
            <a:ext cx="4095112" cy="1200329"/>
          </a:xfrm>
          <a:prstGeom prst="rect">
            <a:avLst/>
          </a:prstGeom>
          <a:noFill/>
        </p:spPr>
        <p:txBody>
          <a:bodyPr wrap="square" rtlCol="0">
            <a:spAutoFit/>
          </a:bodyPr>
          <a:lstStyle/>
          <a:p>
            <a:r>
              <a:rPr lang="fr-BE" sz="7200" dirty="0" smtClean="0">
                <a:latin typeface="French Script MT" panose="03020402040607040605" pitchFamily="66" charset="0"/>
              </a:rPr>
              <a:t>Ettore </a:t>
            </a:r>
            <a:r>
              <a:rPr lang="fr-BE" sz="7200" dirty="0" err="1" smtClean="0">
                <a:latin typeface="French Script MT" panose="03020402040607040605" pitchFamily="66" charset="0"/>
              </a:rPr>
              <a:t>Pantoni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719660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32648" y="1142233"/>
            <a:ext cx="5068422" cy="1200329"/>
          </a:xfrm>
          <a:prstGeom prst="rect">
            <a:avLst/>
          </a:prstGeom>
          <a:noFill/>
        </p:spPr>
        <p:txBody>
          <a:bodyPr wrap="square" rtlCol="0">
            <a:spAutoFit/>
          </a:bodyPr>
          <a:lstStyle/>
          <a:p>
            <a:r>
              <a:rPr lang="fr-BE" sz="7200" dirty="0" err="1" smtClean="0">
                <a:latin typeface="French Script MT" panose="03020402040607040605" pitchFamily="66" charset="0"/>
              </a:rPr>
              <a:t>Pasquale</a:t>
            </a:r>
            <a:r>
              <a:rPr lang="fr-BE" sz="7200" dirty="0" smtClean="0">
                <a:latin typeface="French Script MT" panose="03020402040607040605" pitchFamily="66" charset="0"/>
              </a:rPr>
              <a:t> </a:t>
            </a:r>
            <a:r>
              <a:rPr lang="fr-BE" sz="7200" dirty="0" err="1" smtClean="0">
                <a:latin typeface="French Script MT" panose="03020402040607040605" pitchFamily="66" charset="0"/>
              </a:rPr>
              <a:t>Provietti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070331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660</a:t>
            </a:fld>
            <a:endParaRPr lang="fr-BE" dirty="0"/>
          </a:p>
        </p:txBody>
      </p:sp>
      <p:sp>
        <p:nvSpPr>
          <p:cNvPr id="5" name="ZoneTexte 4"/>
          <p:cNvSpPr txBox="1"/>
          <p:nvPr/>
        </p:nvSpPr>
        <p:spPr>
          <a:xfrm>
            <a:off x="1728745" y="1038819"/>
            <a:ext cx="3276229" cy="1200329"/>
          </a:xfrm>
          <a:prstGeom prst="rect">
            <a:avLst/>
          </a:prstGeom>
          <a:noFill/>
        </p:spPr>
        <p:txBody>
          <a:bodyPr wrap="square" rtlCol="0">
            <a:spAutoFit/>
          </a:bodyPr>
          <a:lstStyle/>
          <a:p>
            <a:r>
              <a:rPr lang="fr-BE" sz="7200" dirty="0" smtClean="0">
                <a:latin typeface="French Script MT" panose="03020402040607040605" pitchFamily="66" charset="0"/>
              </a:rPr>
              <a:t>Carlo Paoli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609144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661</a:t>
            </a:fld>
            <a:endParaRPr lang="fr-BE" dirty="0"/>
          </a:p>
        </p:txBody>
      </p:sp>
      <p:sp>
        <p:nvSpPr>
          <p:cNvPr id="5" name="ZoneTexte 4"/>
          <p:cNvSpPr txBox="1"/>
          <p:nvPr/>
        </p:nvSpPr>
        <p:spPr>
          <a:xfrm>
            <a:off x="1014504" y="1043495"/>
            <a:ext cx="4704712"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Querico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294967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662</a:t>
            </a:fld>
            <a:endParaRPr lang="fr-BE" dirty="0"/>
          </a:p>
        </p:txBody>
      </p:sp>
      <p:sp>
        <p:nvSpPr>
          <p:cNvPr id="5" name="ZoneTexte 4"/>
          <p:cNvSpPr txBox="1"/>
          <p:nvPr/>
        </p:nvSpPr>
        <p:spPr>
          <a:xfrm>
            <a:off x="1441155" y="1038819"/>
            <a:ext cx="3851410" cy="1200329"/>
          </a:xfrm>
          <a:prstGeom prst="rect">
            <a:avLst/>
          </a:prstGeom>
          <a:noFill/>
        </p:spPr>
        <p:txBody>
          <a:bodyPr wrap="square" rtlCol="0">
            <a:spAutoFit/>
          </a:bodyPr>
          <a:lstStyle/>
          <a:p>
            <a:r>
              <a:rPr lang="fr-BE" sz="7200" dirty="0" err="1" smtClean="0">
                <a:latin typeface="French Script MT" panose="03020402040607040605" pitchFamily="66" charset="0"/>
              </a:rPr>
              <a:t>Enucico</a:t>
            </a:r>
            <a:r>
              <a:rPr lang="fr-BE" sz="7200" dirty="0" smtClean="0">
                <a:latin typeface="French Script MT" panose="03020402040607040605" pitchFamily="66" charset="0"/>
              </a:rPr>
              <a:t> Riva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969923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663</a:t>
            </a:fld>
            <a:endParaRPr lang="fr-BE" dirty="0"/>
          </a:p>
        </p:txBody>
      </p:sp>
      <p:sp>
        <p:nvSpPr>
          <p:cNvPr id="5" name="ZoneTexte 4"/>
          <p:cNvSpPr txBox="1"/>
          <p:nvPr/>
        </p:nvSpPr>
        <p:spPr>
          <a:xfrm>
            <a:off x="1398666" y="1038819"/>
            <a:ext cx="3936388" cy="1200329"/>
          </a:xfrm>
          <a:prstGeom prst="rect">
            <a:avLst/>
          </a:prstGeom>
          <a:noFill/>
        </p:spPr>
        <p:txBody>
          <a:bodyPr wrap="square" rtlCol="0">
            <a:spAutoFit/>
          </a:bodyPr>
          <a:lstStyle/>
          <a:p>
            <a:r>
              <a:rPr lang="fr-BE" sz="7200" dirty="0" smtClean="0">
                <a:latin typeface="French Script MT" panose="03020402040607040605" pitchFamily="66" charset="0"/>
              </a:rPr>
              <a:t>Angelo Rocco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664372"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80883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664</a:t>
            </a:fld>
            <a:endParaRPr lang="fr-BE" dirty="0"/>
          </a:p>
        </p:txBody>
      </p:sp>
      <p:sp>
        <p:nvSpPr>
          <p:cNvPr id="5" name="ZoneTexte 4"/>
          <p:cNvSpPr txBox="1"/>
          <p:nvPr/>
        </p:nvSpPr>
        <p:spPr>
          <a:xfrm>
            <a:off x="1332297" y="1038819"/>
            <a:ext cx="4069125"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Rognoni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760506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665</a:t>
            </a:fld>
            <a:endParaRPr lang="fr-BE" dirty="0"/>
          </a:p>
        </p:txBody>
      </p:sp>
      <p:sp>
        <p:nvSpPr>
          <p:cNvPr id="5" name="ZoneTexte 4"/>
          <p:cNvSpPr txBox="1"/>
          <p:nvPr/>
        </p:nvSpPr>
        <p:spPr>
          <a:xfrm>
            <a:off x="1082980" y="1038819"/>
            <a:ext cx="4567760" cy="1200329"/>
          </a:xfrm>
          <a:prstGeom prst="rect">
            <a:avLst/>
          </a:prstGeom>
          <a:noFill/>
        </p:spPr>
        <p:txBody>
          <a:bodyPr wrap="square" rtlCol="0">
            <a:spAutoFit/>
          </a:bodyPr>
          <a:lstStyle/>
          <a:p>
            <a:r>
              <a:rPr lang="fr-BE" sz="7200" dirty="0" smtClean="0">
                <a:latin typeface="French Script MT" panose="03020402040607040605" pitchFamily="66" charset="0"/>
              </a:rPr>
              <a:t>Francesco Rossi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14596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666</a:t>
            </a:fld>
            <a:endParaRPr lang="fr-BE" dirty="0"/>
          </a:p>
        </p:txBody>
      </p:sp>
      <p:sp>
        <p:nvSpPr>
          <p:cNvPr id="5" name="ZoneTexte 4"/>
          <p:cNvSpPr txBox="1"/>
          <p:nvPr/>
        </p:nvSpPr>
        <p:spPr>
          <a:xfrm>
            <a:off x="1418396" y="1038819"/>
            <a:ext cx="3892727" cy="1200329"/>
          </a:xfrm>
          <a:prstGeom prst="rect">
            <a:avLst/>
          </a:prstGeom>
          <a:noFill/>
        </p:spPr>
        <p:txBody>
          <a:bodyPr wrap="square" rtlCol="0">
            <a:spAutoFit/>
          </a:bodyPr>
          <a:lstStyle/>
          <a:p>
            <a:r>
              <a:rPr lang="fr-BE" sz="7200" dirty="0" smtClean="0">
                <a:latin typeface="French Script MT" panose="03020402040607040605" pitchFamily="66" charset="0"/>
              </a:rPr>
              <a:t>Angelo </a:t>
            </a:r>
            <a:r>
              <a:rPr lang="fr-BE" sz="7200" dirty="0" err="1" smtClean="0">
                <a:latin typeface="French Script MT" panose="03020402040607040605" pitchFamily="66" charset="0"/>
              </a:rPr>
              <a:t>Terusi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889664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667</a:t>
            </a:fld>
            <a:endParaRPr lang="fr-BE" dirty="0"/>
          </a:p>
        </p:txBody>
      </p:sp>
      <p:sp>
        <p:nvSpPr>
          <p:cNvPr id="5" name="ZoneTexte 4"/>
          <p:cNvSpPr txBox="1"/>
          <p:nvPr/>
        </p:nvSpPr>
        <p:spPr>
          <a:xfrm>
            <a:off x="949182" y="1038819"/>
            <a:ext cx="4840890"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Vachini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08526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668</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smtClean="0"/>
              <a:t>Parcelle 163 - 12</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
        <p:nvSpPr>
          <p:cNvPr id="13" name="ZoneTexte 12"/>
          <p:cNvSpPr txBox="1"/>
          <p:nvPr/>
        </p:nvSpPr>
        <p:spPr>
          <a:xfrm>
            <a:off x="1620196" y="1038819"/>
            <a:ext cx="3493327" cy="1200329"/>
          </a:xfrm>
          <a:prstGeom prst="rect">
            <a:avLst/>
          </a:prstGeom>
          <a:noFill/>
        </p:spPr>
        <p:txBody>
          <a:bodyPr wrap="square" rtlCol="0">
            <a:spAutoFit/>
          </a:bodyPr>
          <a:lstStyle/>
          <a:p>
            <a:r>
              <a:rPr lang="fr-BE" sz="7200" dirty="0" smtClean="0">
                <a:latin typeface="French Script MT" panose="03020402040607040605" pitchFamily="66" charset="0"/>
              </a:rPr>
              <a:t>Sante </a:t>
            </a:r>
            <a:r>
              <a:rPr lang="fr-BE" sz="7200" dirty="0" err="1" smtClean="0">
                <a:latin typeface="French Script MT" panose="03020402040607040605" pitchFamily="66" charset="0"/>
              </a:rPr>
              <a:t>Zuga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28390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669</a:t>
            </a:fld>
            <a:endParaRPr lang="fr-BE" dirty="0"/>
          </a:p>
        </p:txBody>
      </p:sp>
      <p:pic>
        <p:nvPicPr>
          <p:cNvPr id="3" name="Image 2"/>
          <p:cNvPicPr>
            <a:picLocks noChangeAspect="1"/>
          </p:cNvPicPr>
          <p:nvPr/>
        </p:nvPicPr>
        <p:blipFill>
          <a:blip r:embed="rId2"/>
          <a:stretch>
            <a:fillRect/>
          </a:stretch>
        </p:blipFill>
        <p:spPr>
          <a:xfrm>
            <a:off x="4092112" y="143371"/>
            <a:ext cx="6184002" cy="6573177"/>
          </a:xfrm>
          <a:prstGeom prst="rect">
            <a:avLst/>
          </a:prstGeom>
        </p:spPr>
      </p:pic>
      <p:grpSp>
        <p:nvGrpSpPr>
          <p:cNvPr id="4" name="Groupe 3"/>
          <p:cNvGrpSpPr/>
          <p:nvPr/>
        </p:nvGrpSpPr>
        <p:grpSpPr>
          <a:xfrm>
            <a:off x="1784386" y="1371600"/>
            <a:ext cx="1038061" cy="4376056"/>
            <a:chOff x="1604424" y="990600"/>
            <a:chExt cx="1038061" cy="4376056"/>
          </a:xfrm>
        </p:grpSpPr>
        <p:sp>
          <p:nvSpPr>
            <p:cNvPr id="5" name="Titre 1"/>
            <p:cNvSpPr txBox="1">
              <a:spLocks/>
            </p:cNvSpPr>
            <p:nvPr/>
          </p:nvSpPr>
          <p:spPr>
            <a:xfrm rot="16200000">
              <a:off x="-4537" y="2839378"/>
              <a:ext cx="4226235" cy="82832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163 - 13</a:t>
              </a:r>
              <a:endParaRPr lang="fr-BE" dirty="0">
                <a:latin typeface="Blackadder ITC" panose="04020505051007020D02" pitchFamily="82" charset="0"/>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424" y="990600"/>
              <a:ext cx="1038061" cy="660294"/>
            </a:xfrm>
            <a:prstGeom prst="rect">
              <a:avLst/>
            </a:prstGeom>
          </p:spPr>
        </p:pic>
      </p:grpSp>
      <p:sp>
        <p:nvSpPr>
          <p:cNvPr id="7" name="Titre 1"/>
          <p:cNvSpPr txBox="1">
            <a:spLocks/>
          </p:cNvSpPr>
          <p:nvPr/>
        </p:nvSpPr>
        <p:spPr>
          <a:xfrm rot="16200000">
            <a:off x="10123760" y="3362397"/>
            <a:ext cx="3244630" cy="54428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sz="2800" dirty="0" smtClean="0">
                <a:solidFill>
                  <a:srgbClr val="FF0000"/>
                </a:solidFill>
                <a:latin typeface="+mn-lt"/>
              </a:rPr>
              <a:t>Honneur et Respect</a:t>
            </a:r>
            <a:endParaRPr lang="fr-BE" sz="2800" dirty="0">
              <a:solidFill>
                <a:srgbClr val="FF0000"/>
              </a:solidFill>
              <a:latin typeface="+mn-lt"/>
            </a:endParaRPr>
          </a:p>
        </p:txBody>
      </p:sp>
      <p:sp>
        <p:nvSpPr>
          <p:cNvPr id="8" name="Demi-tour 7">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85680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4-11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53340" y="1142233"/>
            <a:ext cx="4729952" cy="1200329"/>
          </a:xfrm>
          <a:prstGeom prst="rect">
            <a:avLst/>
          </a:prstGeom>
          <a:noFill/>
        </p:spPr>
        <p:txBody>
          <a:bodyPr wrap="square" rtlCol="0">
            <a:spAutoFit/>
          </a:bodyPr>
          <a:lstStyle/>
          <a:p>
            <a:r>
              <a:rPr lang="fr-BE" sz="7200" dirty="0" smtClean="0">
                <a:latin typeface="French Script MT" panose="03020402040607040605" pitchFamily="66" charset="0"/>
              </a:rPr>
              <a:t>Massimo Roma</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447031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23 juin 1940</a:t>
            </a:r>
          </a:p>
          <a:p>
            <a:pPr algn="ctr"/>
            <a:r>
              <a:rPr lang="fr-BE" dirty="0" smtClean="0"/>
              <a:t>Inhumé le</a:t>
            </a:r>
          </a:p>
          <a:p>
            <a:pPr algn="ctr"/>
            <a:endParaRPr lang="fr-BE" dirty="0"/>
          </a:p>
          <a:p>
            <a:pPr algn="ctr"/>
            <a:r>
              <a:rPr lang="fr-BE" dirty="0" smtClean="0"/>
              <a:t>Régiment: 1</a:t>
            </a:r>
            <a:r>
              <a:rPr lang="fr-BE" baseline="30000" dirty="0" smtClean="0"/>
              <a:t>er</a:t>
            </a:r>
            <a:r>
              <a:rPr lang="fr-BE" dirty="0" smtClean="0"/>
              <a:t>  Tirailleurs Marocains</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70438" y="1114536"/>
            <a:ext cx="4495756" cy="1200329"/>
          </a:xfrm>
          <a:prstGeom prst="rect">
            <a:avLst/>
          </a:prstGeom>
          <a:noFill/>
        </p:spPr>
        <p:txBody>
          <a:bodyPr wrap="square" rtlCol="0">
            <a:spAutoFit/>
          </a:bodyPr>
          <a:lstStyle/>
          <a:p>
            <a:r>
              <a:rPr lang="fr-BE" sz="7200" dirty="0" smtClean="0">
                <a:latin typeface="French Script MT" panose="03020402040607040605" pitchFamily="66" charset="0"/>
              </a:rPr>
              <a:t>Issa Ben </a:t>
            </a:r>
            <a:r>
              <a:rPr lang="fr-BE" sz="7200" dirty="0" err="1" smtClean="0">
                <a:latin typeface="French Script MT" panose="03020402040607040605" pitchFamily="66" charset="0"/>
              </a:rPr>
              <a:t>Amed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17653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22 mai 1940</a:t>
            </a:r>
          </a:p>
          <a:p>
            <a:pPr algn="ctr"/>
            <a:r>
              <a:rPr lang="fr-BE" dirty="0" smtClean="0"/>
              <a:t>Inhumé le</a:t>
            </a:r>
          </a:p>
          <a:p>
            <a:pPr algn="ctr"/>
            <a:endParaRPr lang="fr-BE" dirty="0"/>
          </a:p>
          <a:p>
            <a:pPr algn="ctr"/>
            <a:r>
              <a:rPr lang="fr-BE" dirty="0" smtClean="0"/>
              <a:t>Régiment: 10</a:t>
            </a:r>
            <a:r>
              <a:rPr lang="fr-BE" baseline="30000" dirty="0" smtClean="0"/>
              <a:t>e</a:t>
            </a:r>
            <a:r>
              <a:rPr lang="fr-BE" dirty="0" smtClean="0"/>
              <a:t> Génie</a:t>
            </a:r>
          </a:p>
          <a:p>
            <a:pPr algn="ctr"/>
            <a:r>
              <a:rPr lang="fr-BE" dirty="0" smtClean="0"/>
              <a:t>Statut: Lieutenant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0664" y="1096111"/>
            <a:ext cx="7137391" cy="1200329"/>
          </a:xfrm>
          <a:prstGeom prst="rect">
            <a:avLst/>
          </a:prstGeom>
          <a:noFill/>
        </p:spPr>
        <p:txBody>
          <a:bodyPr wrap="square" rtlCol="0">
            <a:spAutoFit/>
          </a:bodyPr>
          <a:lstStyle/>
          <a:p>
            <a:r>
              <a:rPr lang="fr-BE" sz="7200" dirty="0" smtClean="0">
                <a:latin typeface="French Script MT" panose="03020402040607040605" pitchFamily="66" charset="0"/>
              </a:rPr>
              <a:t>Jacques Aubry de la Noé</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99310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16 novembre 1918</a:t>
            </a:r>
          </a:p>
          <a:p>
            <a:pPr algn="ctr"/>
            <a:r>
              <a:rPr lang="fr-BE" dirty="0" smtClean="0"/>
              <a:t>Inhumé le</a:t>
            </a:r>
          </a:p>
          <a:p>
            <a:pPr algn="ctr"/>
            <a:endParaRPr lang="fr-BE" dirty="0"/>
          </a:p>
          <a:p>
            <a:pPr algn="ctr"/>
            <a:r>
              <a:rPr lang="fr-BE" dirty="0" smtClean="0"/>
              <a:t>Régiment: 118</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689995" y="1096111"/>
            <a:ext cx="5353725" cy="1200329"/>
          </a:xfrm>
          <a:prstGeom prst="rect">
            <a:avLst/>
          </a:prstGeom>
          <a:noFill/>
        </p:spPr>
        <p:txBody>
          <a:bodyPr wrap="square" rtlCol="0">
            <a:spAutoFit/>
          </a:bodyPr>
          <a:lstStyle/>
          <a:p>
            <a:r>
              <a:rPr lang="fr-BE" sz="7200" dirty="0" smtClean="0">
                <a:latin typeface="French Script MT" panose="03020402040607040605" pitchFamily="66" charset="0"/>
              </a:rPr>
              <a:t>Edmond </a:t>
            </a:r>
            <a:r>
              <a:rPr lang="fr-BE" sz="7200" dirty="0" err="1" smtClean="0">
                <a:latin typeface="French Script MT" panose="03020402040607040605" pitchFamily="66" charset="0"/>
              </a:rPr>
              <a:t>Batonneau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03730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4 janvier 1919</a:t>
            </a:r>
          </a:p>
          <a:p>
            <a:pPr algn="ctr"/>
            <a:r>
              <a:rPr lang="fr-BE" dirty="0" smtClean="0"/>
              <a:t>Inhumé le</a:t>
            </a:r>
          </a:p>
          <a:p>
            <a:pPr algn="ctr"/>
            <a:endParaRPr lang="fr-BE" dirty="0"/>
          </a:p>
          <a:p>
            <a:pPr algn="ctr"/>
            <a:r>
              <a:rPr lang="fr-BE" dirty="0" smtClean="0"/>
              <a:t>Régiment: Colonial</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407232" y="1096111"/>
            <a:ext cx="5919251" cy="1200329"/>
          </a:xfrm>
          <a:prstGeom prst="rect">
            <a:avLst/>
          </a:prstGeom>
          <a:noFill/>
        </p:spPr>
        <p:txBody>
          <a:bodyPr wrap="square" rtlCol="0">
            <a:spAutoFit/>
          </a:bodyPr>
          <a:lstStyle/>
          <a:p>
            <a:r>
              <a:rPr lang="fr-BE" sz="7200" dirty="0" smtClean="0">
                <a:latin typeface="French Script MT" panose="03020402040607040605" pitchFamily="66" charset="0"/>
              </a:rPr>
              <a:t>Antoine Ben Hamza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51269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16 mai 1940</a:t>
            </a:r>
          </a:p>
          <a:p>
            <a:pPr algn="ctr"/>
            <a:r>
              <a:rPr lang="fr-BE" dirty="0" smtClean="0"/>
              <a:t>Inhumé le</a:t>
            </a:r>
          </a:p>
          <a:p>
            <a:pPr algn="ctr"/>
            <a:endParaRPr lang="fr-BE" dirty="0"/>
          </a:p>
          <a:p>
            <a:pPr algn="ctr"/>
            <a:r>
              <a:rPr lang="fr-BE" dirty="0" smtClean="0"/>
              <a:t>Régiment: </a:t>
            </a:r>
            <a:r>
              <a:rPr lang="fr-BE" dirty="0"/>
              <a:t>2</a:t>
            </a:r>
            <a:r>
              <a:rPr lang="fr-BE" baseline="30000" dirty="0" smtClean="0"/>
              <a:t>e</a:t>
            </a:r>
            <a:r>
              <a:rPr lang="fr-BE" dirty="0" smtClean="0"/>
              <a:t> Tirailleurs Marocains</a:t>
            </a:r>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77322" y="207044"/>
            <a:ext cx="4379072" cy="2308324"/>
          </a:xfrm>
          <a:prstGeom prst="rect">
            <a:avLst/>
          </a:prstGeom>
          <a:noFill/>
        </p:spPr>
        <p:txBody>
          <a:bodyPr wrap="square" rtlCol="0">
            <a:spAutoFit/>
          </a:bodyPr>
          <a:lstStyle/>
          <a:p>
            <a:pPr algn="ctr"/>
            <a:r>
              <a:rPr lang="fr-BE" sz="7200" dirty="0" smtClean="0">
                <a:latin typeface="French Script MT" panose="03020402040607040605" pitchFamily="66" charset="0"/>
              </a:rPr>
              <a:t>Bachir Chami Ben Mohamed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95223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16 mai 1940</a:t>
            </a:r>
          </a:p>
          <a:p>
            <a:pPr algn="ctr"/>
            <a:r>
              <a:rPr lang="fr-BE" dirty="0" smtClean="0"/>
              <a:t>Inhumé le</a:t>
            </a:r>
          </a:p>
          <a:p>
            <a:pPr algn="ctr"/>
            <a:endParaRPr lang="fr-BE" dirty="0"/>
          </a:p>
          <a:p>
            <a:pPr algn="ctr"/>
            <a:r>
              <a:rPr lang="fr-BE" dirty="0" smtClean="0"/>
              <a:t>Régiment: 2</a:t>
            </a:r>
            <a:r>
              <a:rPr lang="fr-BE" baseline="30000" dirty="0" smtClean="0"/>
              <a:t>e</a:t>
            </a:r>
            <a:r>
              <a:rPr lang="fr-BE" dirty="0" smtClean="0"/>
              <a:t> Dragons Parachutistes</a:t>
            </a:r>
          </a:p>
          <a:p>
            <a:pPr algn="ctr"/>
            <a:r>
              <a:rPr lang="fr-BE" dirty="0" smtClean="0"/>
              <a:t>Statut: Maréchal des Logis</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50170" y="1096111"/>
            <a:ext cx="4633376"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Besville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01797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12 décembre 1918</a:t>
            </a:r>
          </a:p>
          <a:p>
            <a:pPr algn="ctr"/>
            <a:r>
              <a:rPr lang="fr-BE" dirty="0" smtClean="0"/>
              <a:t>Inhumé le</a:t>
            </a:r>
          </a:p>
          <a:p>
            <a:pPr algn="ctr"/>
            <a:endParaRPr lang="fr-BE" dirty="0"/>
          </a:p>
          <a:p>
            <a:pPr algn="ctr"/>
            <a:r>
              <a:rPr lang="fr-BE" dirty="0" smtClean="0"/>
              <a:t>Régiment: 64</a:t>
            </a:r>
            <a:r>
              <a:rPr lang="fr-BE" baseline="30000" dirty="0" smtClean="0"/>
              <a:t>e</a:t>
            </a:r>
            <a:r>
              <a:rPr lang="fr-BE" dirty="0" smtClean="0"/>
              <a:t> d’Infanterie</a:t>
            </a:r>
          </a:p>
          <a:p>
            <a:pPr algn="ctr"/>
            <a:r>
              <a:rPr lang="fr-BE" dirty="0" smtClean="0"/>
              <a:t>Statut: Caporal</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36110" y="1096111"/>
            <a:ext cx="3764411"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Bioret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0404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15 janvier 1919</a:t>
            </a:r>
          </a:p>
          <a:p>
            <a:pPr algn="ctr"/>
            <a:r>
              <a:rPr lang="fr-BE" dirty="0" smtClean="0"/>
              <a:t>Inhumé le</a:t>
            </a:r>
          </a:p>
          <a:p>
            <a:pPr algn="ctr"/>
            <a:endParaRPr lang="fr-BE" dirty="0"/>
          </a:p>
          <a:p>
            <a:pPr algn="ctr"/>
            <a:r>
              <a:rPr lang="fr-BE" dirty="0" smtClean="0"/>
              <a:t>Régiment: 162</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50170" y="1096111"/>
            <a:ext cx="4633376" cy="1200329"/>
          </a:xfrm>
          <a:prstGeom prst="rect">
            <a:avLst/>
          </a:prstGeom>
          <a:noFill/>
        </p:spPr>
        <p:txBody>
          <a:bodyPr wrap="square" rtlCol="0">
            <a:spAutoFit/>
          </a:bodyPr>
          <a:lstStyle/>
          <a:p>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Boidin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10632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25 février 1919</a:t>
            </a:r>
          </a:p>
          <a:p>
            <a:pPr algn="ctr"/>
            <a:r>
              <a:rPr lang="fr-BE" dirty="0" smtClean="0"/>
              <a:t>Inhumé le</a:t>
            </a:r>
          </a:p>
          <a:p>
            <a:pPr algn="ctr"/>
            <a:endParaRPr lang="fr-BE" dirty="0"/>
          </a:p>
          <a:p>
            <a:pPr algn="ctr"/>
            <a:r>
              <a:rPr lang="fr-BE" dirty="0" smtClean="0"/>
              <a:t>Régiment: 168</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99674" y="1096111"/>
            <a:ext cx="3837284" cy="1200329"/>
          </a:xfrm>
          <a:prstGeom prst="rect">
            <a:avLst/>
          </a:prstGeom>
          <a:noFill/>
        </p:spPr>
        <p:txBody>
          <a:bodyPr wrap="square" rtlCol="0">
            <a:spAutoFit/>
          </a:bodyPr>
          <a:lstStyle/>
          <a:p>
            <a:r>
              <a:rPr lang="fr-BE" sz="7200" dirty="0" smtClean="0">
                <a:latin typeface="French Script MT" panose="03020402040607040605" pitchFamily="66" charset="0"/>
              </a:rPr>
              <a:t>Ange Bougot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60117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17 novembre 1918</a:t>
            </a:r>
          </a:p>
          <a:p>
            <a:pPr algn="ctr"/>
            <a:r>
              <a:rPr lang="fr-BE" dirty="0" smtClean="0"/>
              <a:t>Inhumé le</a:t>
            </a:r>
          </a:p>
          <a:p>
            <a:pPr algn="ctr"/>
            <a:endParaRPr lang="fr-BE" dirty="0"/>
          </a:p>
          <a:p>
            <a:pPr algn="ctr"/>
            <a:r>
              <a:rPr lang="fr-BE" dirty="0" smtClean="0"/>
              <a:t>Régiment: 273</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22911" y="1096111"/>
            <a:ext cx="4887894" cy="1200329"/>
          </a:xfrm>
          <a:prstGeom prst="rect">
            <a:avLst/>
          </a:prstGeom>
          <a:noFill/>
        </p:spPr>
        <p:txBody>
          <a:bodyPr wrap="square" rtlCol="0">
            <a:spAutoFit/>
          </a:bodyPr>
          <a:lstStyle/>
          <a:p>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Brechard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68864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94686" y="1142233"/>
            <a:ext cx="3847260" cy="1200329"/>
          </a:xfrm>
          <a:prstGeom prst="rect">
            <a:avLst/>
          </a:prstGeom>
          <a:noFill/>
        </p:spPr>
        <p:txBody>
          <a:bodyPr wrap="square" rtlCol="0">
            <a:spAutoFit/>
          </a:bodyPr>
          <a:lstStyle/>
          <a:p>
            <a:r>
              <a:rPr lang="fr-BE" sz="7200" dirty="0" smtClean="0">
                <a:latin typeface="French Script MT" panose="03020402040607040605" pitchFamily="66" charset="0"/>
              </a:rPr>
              <a:t>Andréa </a:t>
            </a:r>
            <a:r>
              <a:rPr lang="fr-BE" sz="7200" dirty="0" err="1" smtClean="0">
                <a:latin typeface="French Script MT" panose="03020402040607040605" pitchFamily="66" charset="0"/>
              </a:rPr>
              <a:t>Sacco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35309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7 février 1919</a:t>
            </a:r>
          </a:p>
          <a:p>
            <a:pPr algn="ctr"/>
            <a:r>
              <a:rPr lang="fr-BE" dirty="0" smtClean="0"/>
              <a:t>Inhumé le</a:t>
            </a:r>
          </a:p>
          <a:p>
            <a:pPr algn="ctr"/>
            <a:endParaRPr lang="fr-BE" dirty="0"/>
          </a:p>
          <a:p>
            <a:pPr algn="ctr"/>
            <a:r>
              <a:rPr lang="fr-BE" dirty="0" smtClean="0"/>
              <a:t>Régiment: 211</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57380" y="1096111"/>
            <a:ext cx="3921871"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Champie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26992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15 novembre 1918</a:t>
            </a:r>
          </a:p>
          <a:p>
            <a:pPr algn="ctr"/>
            <a:r>
              <a:rPr lang="fr-BE" dirty="0" smtClean="0"/>
              <a:t>Inhumé le</a:t>
            </a:r>
          </a:p>
          <a:p>
            <a:pPr algn="ctr"/>
            <a:endParaRPr lang="fr-BE" dirty="0"/>
          </a:p>
          <a:p>
            <a:pPr algn="ctr"/>
            <a:r>
              <a:rPr lang="fr-BE" dirty="0" smtClean="0"/>
              <a:t>Régiment: 68</a:t>
            </a:r>
            <a:r>
              <a:rPr lang="fr-BE" baseline="30000" dirty="0" smtClean="0"/>
              <a:t>e</a:t>
            </a:r>
            <a:r>
              <a:rPr lang="fr-BE" dirty="0" smtClean="0"/>
              <a:t> d’Infanterie Territoriale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14160" y="1092765"/>
            <a:ext cx="4905396" cy="1200329"/>
          </a:xfrm>
          <a:prstGeom prst="rect">
            <a:avLst/>
          </a:prstGeom>
          <a:noFill/>
        </p:spPr>
        <p:txBody>
          <a:bodyPr wrap="square" rtlCol="0">
            <a:spAutoFit/>
          </a:bodyPr>
          <a:lstStyle/>
          <a:p>
            <a:r>
              <a:rPr lang="fr-BE" sz="7200" dirty="0" smtClean="0">
                <a:latin typeface="French Script MT" panose="03020402040607040605" pitchFamily="66" charset="0"/>
              </a:rPr>
              <a:t>Auguste </a:t>
            </a:r>
            <a:r>
              <a:rPr lang="fr-BE" sz="7200" dirty="0" err="1" smtClean="0">
                <a:latin typeface="French Script MT" panose="03020402040607040605" pitchFamily="66" charset="0"/>
              </a:rPr>
              <a:t>Chesneau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8069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8 janvier 1919</a:t>
            </a:r>
          </a:p>
          <a:p>
            <a:pPr algn="ctr"/>
            <a:r>
              <a:rPr lang="fr-BE" dirty="0" smtClean="0"/>
              <a:t>Inhumé le</a:t>
            </a:r>
          </a:p>
          <a:p>
            <a:pPr algn="ctr"/>
            <a:endParaRPr lang="fr-BE" dirty="0"/>
          </a:p>
          <a:p>
            <a:pPr algn="ctr"/>
            <a:r>
              <a:rPr lang="fr-BE" dirty="0" smtClean="0"/>
              <a:t>Régiment: </a:t>
            </a:r>
          </a:p>
          <a:p>
            <a:pPr algn="ctr"/>
            <a:r>
              <a:rPr lang="fr-BE" dirty="0" smtClean="0"/>
              <a:t>Statut: Victime civile</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17251" y="1096111"/>
            <a:ext cx="3802129" cy="1200329"/>
          </a:xfrm>
          <a:prstGeom prst="rect">
            <a:avLst/>
          </a:prstGeom>
          <a:noFill/>
        </p:spPr>
        <p:txBody>
          <a:bodyPr wrap="square" rtlCol="0">
            <a:spAutoFit/>
          </a:bodyPr>
          <a:lstStyle/>
          <a:p>
            <a:r>
              <a:rPr lang="fr-BE" sz="7200" dirty="0" smtClean="0">
                <a:latin typeface="French Script MT" panose="03020402040607040605" pitchFamily="66" charset="0"/>
              </a:rPr>
              <a:t>Laure </a:t>
            </a:r>
            <a:r>
              <a:rPr lang="fr-BE" sz="7200" dirty="0" err="1" smtClean="0">
                <a:latin typeface="French Script MT" panose="03020402040607040605" pitchFamily="66" charset="0"/>
              </a:rPr>
              <a:t>Chevry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0076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14 décembre 1918</a:t>
            </a:r>
          </a:p>
          <a:p>
            <a:pPr algn="ctr"/>
            <a:r>
              <a:rPr lang="fr-BE" dirty="0" smtClean="0"/>
              <a:t>Inhumé le</a:t>
            </a:r>
          </a:p>
          <a:p>
            <a:pPr algn="ctr"/>
            <a:endParaRPr lang="fr-BE" dirty="0"/>
          </a:p>
          <a:p>
            <a:pPr algn="ctr"/>
            <a:r>
              <a:rPr lang="fr-BE" dirty="0" smtClean="0"/>
              <a:t>Régiment: 293</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87763" y="1096111"/>
            <a:ext cx="3758189"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Couel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99409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5 septembre 1940</a:t>
            </a:r>
          </a:p>
          <a:p>
            <a:pPr algn="ctr"/>
            <a:r>
              <a:rPr lang="fr-BE" dirty="0" smtClean="0"/>
              <a:t>Inhumé le</a:t>
            </a:r>
          </a:p>
          <a:p>
            <a:pPr algn="ctr"/>
            <a:endParaRPr lang="fr-BE" dirty="0"/>
          </a:p>
          <a:p>
            <a:pPr algn="ctr"/>
            <a:r>
              <a:rPr lang="fr-BE" dirty="0" smtClean="0"/>
              <a:t>Régiment: 158</a:t>
            </a:r>
            <a:r>
              <a:rPr lang="fr-BE" baseline="30000" dirty="0" smtClean="0"/>
              <a:t>e</a:t>
            </a:r>
            <a:r>
              <a:rPr lang="fr-BE" dirty="0" smtClean="0"/>
              <a:t> d’Infanterie Coloniale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76081" y="1096111"/>
            <a:ext cx="4381554"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Delouche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49072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24 octobre 1918</a:t>
            </a:r>
          </a:p>
          <a:p>
            <a:pPr algn="ctr"/>
            <a:r>
              <a:rPr lang="fr-BE" dirty="0" smtClean="0"/>
              <a:t>Inhumé le</a:t>
            </a:r>
          </a:p>
          <a:p>
            <a:pPr algn="ctr"/>
            <a:endParaRPr lang="fr-BE" dirty="0"/>
          </a:p>
          <a:p>
            <a:pPr algn="ctr"/>
            <a:r>
              <a:rPr lang="fr-BE" dirty="0" smtClean="0"/>
              <a:t>Régiment: 366</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09717" y="1096111"/>
            <a:ext cx="4017198" cy="1200329"/>
          </a:xfrm>
          <a:prstGeom prst="rect">
            <a:avLst/>
          </a:prstGeom>
          <a:noFill/>
        </p:spPr>
        <p:txBody>
          <a:bodyPr wrap="square" rtlCol="0">
            <a:spAutoFit/>
          </a:bodyPr>
          <a:lstStyle/>
          <a:p>
            <a:r>
              <a:rPr lang="fr-BE" sz="7200" dirty="0" smtClean="0">
                <a:latin typeface="French Script MT" panose="03020402040607040605" pitchFamily="66" charset="0"/>
              </a:rPr>
              <a:t>Louis Derrien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31736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27 décembre 1918</a:t>
            </a:r>
          </a:p>
          <a:p>
            <a:pPr algn="ctr"/>
            <a:r>
              <a:rPr lang="fr-BE" dirty="0" smtClean="0"/>
              <a:t>Inhumé le</a:t>
            </a:r>
          </a:p>
          <a:p>
            <a:pPr algn="ctr"/>
            <a:endParaRPr lang="fr-BE" dirty="0"/>
          </a:p>
          <a:p>
            <a:pPr algn="ctr"/>
            <a:r>
              <a:rPr lang="fr-BE" dirty="0" smtClean="0"/>
              <a:t>Régiment: 145</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72719" y="1096111"/>
            <a:ext cx="4998491" cy="1200329"/>
          </a:xfrm>
          <a:prstGeom prst="rect">
            <a:avLst/>
          </a:prstGeom>
          <a:noFill/>
        </p:spPr>
        <p:txBody>
          <a:bodyPr wrap="square" rtlCol="0">
            <a:spAutoFit/>
          </a:bodyPr>
          <a:lstStyle/>
          <a:p>
            <a:r>
              <a:rPr lang="fr-BE" sz="7200" dirty="0" smtClean="0">
                <a:latin typeface="French Script MT" panose="03020402040607040605" pitchFamily="66" charset="0"/>
              </a:rPr>
              <a:t>Charles Descamps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4527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3 septembre 1914</a:t>
            </a:r>
          </a:p>
          <a:p>
            <a:pPr algn="ctr"/>
            <a:r>
              <a:rPr lang="fr-BE" dirty="0" smtClean="0"/>
              <a:t>Inhumé le</a:t>
            </a:r>
          </a:p>
          <a:p>
            <a:pPr algn="ctr"/>
            <a:endParaRPr lang="fr-BE" dirty="0"/>
          </a:p>
          <a:p>
            <a:pPr algn="ctr"/>
            <a:r>
              <a:rPr lang="fr-BE" dirty="0" smtClean="0"/>
              <a:t>Régiment: 4</a:t>
            </a:r>
            <a:r>
              <a:rPr lang="fr-BE" baseline="30000" dirty="0" smtClean="0"/>
              <a:t>e</a:t>
            </a:r>
            <a:r>
              <a:rPr lang="fr-BE" dirty="0" smtClean="0"/>
              <a:t> Hussards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a:t>
            </a:r>
            <a:r>
              <a:rPr lang="fr-BE" dirty="0"/>
              <a:t>7</a:t>
            </a:r>
            <a:r>
              <a:rPr lang="fr-BE" dirty="0" smtClean="0"/>
              <a:t>.7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40075" y="1096111"/>
            <a:ext cx="4181011" cy="1200329"/>
          </a:xfrm>
          <a:prstGeom prst="rect">
            <a:avLst/>
          </a:prstGeom>
          <a:noFill/>
        </p:spPr>
        <p:txBody>
          <a:bodyPr wrap="square" rtlCol="0">
            <a:spAutoFit/>
          </a:bodyPr>
          <a:lstStyle/>
          <a:p>
            <a:r>
              <a:rPr lang="fr-BE" sz="7200" dirty="0">
                <a:latin typeface="French Script MT" panose="03020402040607040605" pitchFamily="66" charset="0"/>
              </a:rPr>
              <a:t>E</a:t>
            </a:r>
            <a:r>
              <a:rPr lang="fr-BE" sz="7200" dirty="0" smtClean="0">
                <a:latin typeface="French Script MT" panose="03020402040607040605" pitchFamily="66" charset="0"/>
              </a:rPr>
              <a:t>rnest </a:t>
            </a:r>
            <a:r>
              <a:rPr lang="fr-BE" sz="7200" dirty="0" err="1" smtClean="0">
                <a:latin typeface="French Script MT" panose="03020402040607040605" pitchFamily="66" charset="0"/>
              </a:rPr>
              <a:t>Dollard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26431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5 juin 1919</a:t>
            </a:r>
          </a:p>
          <a:p>
            <a:pPr algn="ctr"/>
            <a:r>
              <a:rPr lang="fr-BE" dirty="0" smtClean="0"/>
              <a:t>Inhumé le</a:t>
            </a:r>
          </a:p>
          <a:p>
            <a:pPr algn="ctr"/>
            <a:endParaRPr lang="fr-BE" dirty="0"/>
          </a:p>
          <a:p>
            <a:pPr algn="ctr"/>
            <a:r>
              <a:rPr lang="fr-BE" dirty="0" smtClean="0"/>
              <a:t>Régiment: 158</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98568" y="1096111"/>
            <a:ext cx="4039496" cy="1200329"/>
          </a:xfrm>
          <a:prstGeom prst="rect">
            <a:avLst/>
          </a:prstGeom>
          <a:noFill/>
        </p:spPr>
        <p:txBody>
          <a:bodyPr wrap="square" rtlCol="0">
            <a:spAutoFit/>
          </a:bodyPr>
          <a:lstStyle/>
          <a:p>
            <a:r>
              <a:rPr lang="fr-BE" sz="7200" dirty="0" smtClean="0">
                <a:latin typeface="French Script MT" panose="03020402040607040605" pitchFamily="66" charset="0"/>
              </a:rPr>
              <a:t>Henri Dubois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73550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9 novembre 1918</a:t>
            </a:r>
          </a:p>
          <a:p>
            <a:pPr algn="ctr"/>
            <a:r>
              <a:rPr lang="fr-BE" dirty="0" smtClean="0"/>
              <a:t>Inhumé le</a:t>
            </a:r>
          </a:p>
          <a:p>
            <a:pPr algn="ctr"/>
            <a:endParaRPr lang="fr-BE" dirty="0"/>
          </a:p>
          <a:p>
            <a:pPr algn="ctr"/>
            <a:r>
              <a:rPr lang="fr-BE" dirty="0" smtClean="0"/>
              <a:t>Régiment: 76</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29843" y="1096111"/>
            <a:ext cx="4176946"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Esperon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5059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47343" y="1096111"/>
            <a:ext cx="4741946" cy="1200329"/>
          </a:xfrm>
          <a:prstGeom prst="rect">
            <a:avLst/>
          </a:prstGeom>
          <a:noFill/>
        </p:spPr>
        <p:txBody>
          <a:bodyPr wrap="square" rtlCol="0">
            <a:spAutoFit/>
          </a:bodyPr>
          <a:lstStyle/>
          <a:p>
            <a:r>
              <a:rPr lang="fr-BE" sz="7200" dirty="0" smtClean="0">
                <a:latin typeface="French Script MT" panose="03020402040607040605" pitchFamily="66" charset="0"/>
              </a:rPr>
              <a:t>Guiseppe Santini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091434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18 février 1919</a:t>
            </a:r>
          </a:p>
          <a:p>
            <a:pPr algn="ctr"/>
            <a:r>
              <a:rPr lang="fr-BE" dirty="0" smtClean="0"/>
              <a:t>Inhumé le</a:t>
            </a:r>
          </a:p>
          <a:p>
            <a:pPr algn="ctr"/>
            <a:endParaRPr lang="fr-BE" dirty="0"/>
          </a:p>
          <a:p>
            <a:pPr algn="ctr"/>
            <a:r>
              <a:rPr lang="fr-BE" dirty="0" smtClean="0"/>
              <a:t>Régiment: 273</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83308" y="1092765"/>
            <a:ext cx="4367099" cy="1200329"/>
          </a:xfrm>
          <a:prstGeom prst="rect">
            <a:avLst/>
          </a:prstGeom>
          <a:noFill/>
        </p:spPr>
        <p:txBody>
          <a:bodyPr wrap="square" rtlCol="0">
            <a:spAutoFit/>
          </a:bodyPr>
          <a:lstStyle/>
          <a:p>
            <a:r>
              <a:rPr lang="fr-BE" sz="7200" dirty="0" smtClean="0">
                <a:latin typeface="French Script MT" panose="03020402040607040605" pitchFamily="66" charset="0"/>
              </a:rPr>
              <a:t>Alfred </a:t>
            </a:r>
            <a:r>
              <a:rPr lang="fr-BE" sz="7200" dirty="0" err="1" smtClean="0">
                <a:latin typeface="French Script MT" panose="03020402040607040605" pitchFamily="66" charset="0"/>
              </a:rPr>
              <a:t>Gaignard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53717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22 décembre 1918</a:t>
            </a:r>
          </a:p>
          <a:p>
            <a:pPr algn="ctr"/>
            <a:r>
              <a:rPr lang="fr-BE" dirty="0" smtClean="0"/>
              <a:t>Inhumé le</a:t>
            </a:r>
          </a:p>
          <a:p>
            <a:pPr algn="ctr"/>
            <a:endParaRPr lang="fr-BE" dirty="0"/>
          </a:p>
          <a:p>
            <a:pPr algn="ctr"/>
            <a:r>
              <a:rPr lang="fr-BE" dirty="0" smtClean="0"/>
              <a:t>Régiment: 73</a:t>
            </a:r>
            <a:r>
              <a:rPr lang="fr-BE" baseline="30000" dirty="0" smtClean="0"/>
              <a:t>e</a:t>
            </a:r>
            <a:r>
              <a:rPr lang="fr-BE" dirty="0" smtClean="0"/>
              <a:t> d’Infanterie Territoriale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06455" y="1096111"/>
            <a:ext cx="4520806" cy="1200329"/>
          </a:xfrm>
          <a:prstGeom prst="rect">
            <a:avLst/>
          </a:prstGeom>
          <a:noFill/>
        </p:spPr>
        <p:txBody>
          <a:bodyPr wrap="square" rtlCol="0">
            <a:spAutoFit/>
          </a:bodyPr>
          <a:lstStyle/>
          <a:p>
            <a:r>
              <a:rPr lang="fr-BE" sz="7200" dirty="0" smtClean="0">
                <a:latin typeface="French Script MT" panose="03020402040607040605" pitchFamily="66" charset="0"/>
              </a:rPr>
              <a:t>Auguste Garnier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01342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5 novembre 1918</a:t>
            </a:r>
          </a:p>
          <a:p>
            <a:pPr algn="ctr"/>
            <a:r>
              <a:rPr lang="fr-BE" dirty="0" smtClean="0"/>
              <a:t>Inhumé le</a:t>
            </a:r>
          </a:p>
          <a:p>
            <a:pPr algn="ctr"/>
            <a:endParaRPr lang="fr-BE" dirty="0"/>
          </a:p>
          <a:p>
            <a:pPr algn="ctr"/>
            <a:r>
              <a:rPr lang="fr-BE" dirty="0" smtClean="0"/>
              <a:t>Régiment: 43</a:t>
            </a:r>
            <a:r>
              <a:rPr lang="fr-BE" baseline="30000" dirty="0" smtClean="0"/>
              <a:t>e</a:t>
            </a:r>
            <a:r>
              <a:rPr lang="fr-BE" dirty="0" smtClean="0"/>
              <a:t> Bataillon de Chasseurs à Pied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83415" y="1096111"/>
            <a:ext cx="4869802"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Gautherin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51907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30 janvier 1919</a:t>
            </a:r>
          </a:p>
          <a:p>
            <a:pPr algn="ctr"/>
            <a:r>
              <a:rPr lang="fr-BE" dirty="0" smtClean="0"/>
              <a:t>Inhumé le</a:t>
            </a:r>
          </a:p>
          <a:p>
            <a:pPr algn="ctr"/>
            <a:endParaRPr lang="fr-BE" dirty="0"/>
          </a:p>
          <a:p>
            <a:pPr algn="ctr"/>
            <a:r>
              <a:rPr lang="fr-BE" dirty="0" smtClean="0"/>
              <a:t>Régiment: 128</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163 - 13 </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72982" y="1096111"/>
            <a:ext cx="3987751" cy="1200329"/>
          </a:xfrm>
          <a:prstGeom prst="rect">
            <a:avLst/>
          </a:prstGeom>
          <a:noFill/>
        </p:spPr>
        <p:txBody>
          <a:bodyPr wrap="square" rtlCol="0">
            <a:spAutoFit/>
          </a:bodyPr>
          <a:lstStyle/>
          <a:p>
            <a:r>
              <a:rPr lang="fr-BE" sz="7200" dirty="0" smtClean="0">
                <a:latin typeface="French Script MT" panose="03020402040607040605" pitchFamily="66" charset="0"/>
              </a:rPr>
              <a:t>Louis Georges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3837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9 août 1918</a:t>
            </a:r>
          </a:p>
          <a:p>
            <a:pPr algn="ctr"/>
            <a:r>
              <a:rPr lang="fr-BE" dirty="0" smtClean="0"/>
              <a:t>Inhumé le</a:t>
            </a:r>
          </a:p>
          <a:p>
            <a:pPr algn="ctr"/>
            <a:endParaRPr lang="fr-BE" dirty="0"/>
          </a:p>
          <a:p>
            <a:pPr algn="ctr"/>
            <a:r>
              <a:rPr lang="fr-BE" dirty="0" smtClean="0"/>
              <a:t>Régiment: 49</a:t>
            </a:r>
            <a:r>
              <a:rPr lang="fr-BE" baseline="30000" dirty="0" smtClean="0"/>
              <a:t>e</a:t>
            </a:r>
            <a:r>
              <a:rPr lang="fr-BE" dirty="0" smtClean="0"/>
              <a:t> d’Infanterie </a:t>
            </a:r>
          </a:p>
          <a:p>
            <a:pPr algn="ctr"/>
            <a:r>
              <a:rPr lang="fr-BE" dirty="0" smtClean="0"/>
              <a:t>Statut: Caporal</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91149" y="1096111"/>
            <a:ext cx="3351418" cy="1200329"/>
          </a:xfrm>
          <a:prstGeom prst="rect">
            <a:avLst/>
          </a:prstGeom>
          <a:noFill/>
        </p:spPr>
        <p:txBody>
          <a:bodyPr wrap="square" rtlCol="0">
            <a:spAutoFit/>
          </a:bodyPr>
          <a:lstStyle/>
          <a:p>
            <a:r>
              <a:rPr lang="fr-BE" sz="7200" dirty="0" smtClean="0">
                <a:latin typeface="French Script MT" panose="03020402040607040605" pitchFamily="66" charset="0"/>
              </a:rPr>
              <a:t>Janvier </a:t>
            </a:r>
            <a:r>
              <a:rPr lang="fr-BE" sz="7200" dirty="0" err="1" smtClean="0">
                <a:latin typeface="French Script MT" panose="03020402040607040605" pitchFamily="66" charset="0"/>
              </a:rPr>
              <a:t>Gez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62389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28 octobre 1915</a:t>
            </a:r>
          </a:p>
          <a:p>
            <a:pPr algn="ctr"/>
            <a:r>
              <a:rPr lang="fr-BE" dirty="0" smtClean="0"/>
              <a:t>Inhumé le</a:t>
            </a:r>
          </a:p>
          <a:p>
            <a:pPr algn="ctr"/>
            <a:endParaRPr lang="fr-BE" dirty="0"/>
          </a:p>
          <a:p>
            <a:pPr algn="ctr"/>
            <a:r>
              <a:rPr lang="fr-BE" dirty="0" smtClean="0"/>
              <a:t>Régiment:  </a:t>
            </a:r>
          </a:p>
          <a:p>
            <a:pPr algn="ctr"/>
            <a:r>
              <a:rPr lang="fr-BE" dirty="0" smtClean="0"/>
              <a:t>Statut: Victime civile</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smtClean="0"/>
              <a:t>Tombe 7.4</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45432" y="1096111"/>
            <a:ext cx="3642851" cy="1200329"/>
          </a:xfrm>
          <a:prstGeom prst="rect">
            <a:avLst/>
          </a:prstGeom>
          <a:noFill/>
        </p:spPr>
        <p:txBody>
          <a:bodyPr wrap="square" rtlCol="0">
            <a:spAutoFit/>
          </a:bodyPr>
          <a:lstStyle/>
          <a:p>
            <a:r>
              <a:rPr lang="fr-BE" sz="7200" dirty="0" smtClean="0">
                <a:latin typeface="French Script MT" panose="03020402040607040605" pitchFamily="66" charset="0"/>
              </a:rPr>
              <a:t>Lucien Gillet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9615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696</a:t>
            </a:fld>
            <a:endParaRPr lang="fr-BE" dirty="0"/>
          </a:p>
        </p:txBody>
      </p:sp>
      <p:sp>
        <p:nvSpPr>
          <p:cNvPr id="6" name="ZoneTexte 5"/>
          <p:cNvSpPr txBox="1"/>
          <p:nvPr/>
        </p:nvSpPr>
        <p:spPr>
          <a:xfrm>
            <a:off x="849086" y="2655682"/>
            <a:ext cx="4938460"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1896 - 1984</a:t>
            </a:r>
          </a:p>
          <a:p>
            <a:pPr algn="ctr"/>
            <a:r>
              <a:rPr lang="fr-BE" dirty="0" smtClean="0"/>
              <a:t>Inhumé le</a:t>
            </a:r>
          </a:p>
          <a:p>
            <a:pPr algn="ctr"/>
            <a:endParaRPr lang="fr-BE" dirty="0"/>
          </a:p>
          <a:p>
            <a:pPr algn="ctr"/>
            <a:r>
              <a:rPr lang="fr-BE" dirty="0" smtClean="0"/>
              <a:t>Régiment: </a:t>
            </a:r>
            <a:r>
              <a:rPr lang="fr-BE" dirty="0"/>
              <a:t>?</a:t>
            </a:r>
            <a:r>
              <a:rPr lang="fr-BE" dirty="0" smtClean="0"/>
              <a:t>  </a:t>
            </a:r>
          </a:p>
          <a:p>
            <a:pPr algn="ctr"/>
            <a:r>
              <a:rPr lang="fr-BE" dirty="0" smtClean="0"/>
              <a:t>Statut: Présidente-Fondatrice </a:t>
            </a:r>
          </a:p>
          <a:p>
            <a:pPr algn="ctr"/>
            <a:r>
              <a:rPr lang="fr-BE" dirty="0" smtClean="0"/>
              <a:t>du Parrainage des Tombes Françaises</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92745" y="1096111"/>
            <a:ext cx="3451141" cy="1200329"/>
          </a:xfrm>
          <a:prstGeom prst="rect">
            <a:avLst/>
          </a:prstGeom>
          <a:noFill/>
        </p:spPr>
        <p:txBody>
          <a:bodyPr wrap="square" rtlCol="0">
            <a:spAutoFit/>
          </a:bodyPr>
          <a:lstStyle/>
          <a:p>
            <a:r>
              <a:rPr lang="fr-BE" sz="7200" dirty="0" smtClean="0">
                <a:latin typeface="French Script MT" panose="03020402040607040605" pitchFamily="66" charset="0"/>
              </a:rPr>
              <a:t>Me </a:t>
            </a:r>
            <a:r>
              <a:rPr lang="fr-BE" sz="7200" dirty="0" err="1" smtClean="0">
                <a:latin typeface="French Script MT" panose="03020402040607040605" pitchFamily="66" charset="0"/>
              </a:rPr>
              <a:t>Glineur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64252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21 juin 1960</a:t>
            </a:r>
          </a:p>
          <a:p>
            <a:pPr algn="ctr"/>
            <a:r>
              <a:rPr lang="fr-BE" dirty="0" smtClean="0"/>
              <a:t>Inhumé le</a:t>
            </a:r>
          </a:p>
          <a:p>
            <a:pPr algn="ctr"/>
            <a:endParaRPr lang="fr-BE" dirty="0"/>
          </a:p>
          <a:p>
            <a:pPr algn="ctr"/>
            <a:r>
              <a:rPr lang="fr-BE" dirty="0" smtClean="0"/>
              <a:t>Régiment: </a:t>
            </a:r>
            <a:r>
              <a:rPr lang="fr-BE" dirty="0"/>
              <a:t>?</a:t>
            </a:r>
            <a:r>
              <a:rPr lang="fr-BE" dirty="0" smtClean="0"/>
              <a:t>  </a:t>
            </a:r>
          </a:p>
          <a:p>
            <a:pPr algn="ctr"/>
            <a:r>
              <a:rPr lang="fr-BE" dirty="0" smtClean="0"/>
              <a:t>Statut: Mort pour la France</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732330" y="1096111"/>
            <a:ext cx="5269055"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Gouffrier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4735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17 novembre 1918</a:t>
            </a:r>
          </a:p>
          <a:p>
            <a:pPr algn="ctr"/>
            <a:r>
              <a:rPr lang="fr-BE" dirty="0" smtClean="0"/>
              <a:t>Inhumé le</a:t>
            </a:r>
          </a:p>
          <a:p>
            <a:pPr algn="ctr"/>
            <a:endParaRPr lang="fr-BE" dirty="0"/>
          </a:p>
          <a:p>
            <a:pPr algn="ctr"/>
            <a:r>
              <a:rPr lang="fr-BE" dirty="0" smtClean="0"/>
              <a:t>Régiment: 43</a:t>
            </a:r>
            <a:r>
              <a:rPr lang="fr-BE" baseline="30000" dirty="0" smtClean="0"/>
              <a:t>e</a:t>
            </a:r>
            <a:r>
              <a:rPr lang="fr-BE" dirty="0" smtClean="0"/>
              <a:t> Bataillon de Chasseurs à Pied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a:t>
            </a:r>
            <a:r>
              <a:rPr lang="fr-BE" dirty="0"/>
              <a:t>8</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26592" y="1096111"/>
            <a:ext cx="4383447"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Guesdon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62154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11 juin 1940</a:t>
            </a:r>
          </a:p>
          <a:p>
            <a:pPr algn="ctr"/>
            <a:r>
              <a:rPr lang="fr-BE" dirty="0" smtClean="0"/>
              <a:t>Inhumé le</a:t>
            </a:r>
          </a:p>
          <a:p>
            <a:pPr algn="ctr"/>
            <a:endParaRPr lang="fr-BE" dirty="0"/>
          </a:p>
          <a:p>
            <a:pPr algn="ctr"/>
            <a:r>
              <a:rPr lang="fr-BE" dirty="0" smtClean="0"/>
              <a:t>Régiment: 14</a:t>
            </a:r>
            <a:r>
              <a:rPr lang="fr-BE" baseline="30000" dirty="0" smtClean="0"/>
              <a:t>e</a:t>
            </a:r>
            <a:r>
              <a:rPr lang="fr-BE" dirty="0" smtClean="0"/>
              <a:t> Dragons Parachutistes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53917" y="1096111"/>
            <a:ext cx="3625882" cy="1200329"/>
          </a:xfrm>
          <a:prstGeom prst="rect">
            <a:avLst/>
          </a:prstGeom>
          <a:noFill/>
        </p:spPr>
        <p:txBody>
          <a:bodyPr wrap="square" rtlCol="0">
            <a:spAutoFit/>
          </a:bodyPr>
          <a:lstStyle/>
          <a:p>
            <a:r>
              <a:rPr lang="fr-BE" sz="7200" dirty="0" smtClean="0">
                <a:latin typeface="French Script MT" panose="03020402040607040605" pitchFamily="66" charset="0"/>
              </a:rPr>
              <a:t>Félix Guillet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7834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657303" y="1096111"/>
            <a:ext cx="5322026" cy="1200329"/>
          </a:xfrm>
          <a:prstGeom prst="rect">
            <a:avLst/>
          </a:prstGeom>
          <a:noFill/>
        </p:spPr>
        <p:txBody>
          <a:bodyPr wrap="square" rtlCol="0">
            <a:spAutoFit/>
          </a:bodyPr>
          <a:lstStyle/>
          <a:p>
            <a:r>
              <a:rPr lang="fr-BE" sz="7200" dirty="0" smtClean="0">
                <a:latin typeface="French Script MT" panose="03020402040607040605" pitchFamily="66" charset="0"/>
              </a:rPr>
              <a:t>Guiseppe </a:t>
            </a:r>
            <a:r>
              <a:rPr lang="fr-BE" sz="7200" dirty="0" err="1" smtClean="0">
                <a:latin typeface="French Script MT" panose="03020402040607040605" pitchFamily="66" charset="0"/>
              </a:rPr>
              <a:t>Anguliara</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44360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05787" y="1096111"/>
            <a:ext cx="5122143" cy="1200329"/>
          </a:xfrm>
          <a:prstGeom prst="rect">
            <a:avLst/>
          </a:prstGeom>
          <a:noFill/>
        </p:spPr>
        <p:txBody>
          <a:bodyPr wrap="square" rtlCol="0">
            <a:spAutoFit/>
          </a:bodyPr>
          <a:lstStyle/>
          <a:p>
            <a:r>
              <a:rPr lang="fr-BE" sz="7200" dirty="0" err="1" smtClean="0">
                <a:latin typeface="French Script MT" panose="03020402040607040605" pitchFamily="66" charset="0"/>
              </a:rPr>
              <a:t>Raffaele</a:t>
            </a:r>
            <a:r>
              <a:rPr lang="fr-BE" sz="7200" dirty="0" smtClean="0">
                <a:latin typeface="French Script MT" panose="03020402040607040605" pitchFamily="66" charset="0"/>
              </a:rPr>
              <a:t> </a:t>
            </a:r>
            <a:r>
              <a:rPr lang="fr-BE" sz="7200" dirty="0" err="1" smtClean="0">
                <a:latin typeface="French Script MT" panose="03020402040607040605" pitchFamily="66" charset="0"/>
              </a:rPr>
              <a:t>Scardelli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118029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7 mars 1919</a:t>
            </a:r>
          </a:p>
          <a:p>
            <a:pPr algn="ctr"/>
            <a:r>
              <a:rPr lang="fr-BE" dirty="0" smtClean="0"/>
              <a:t>Inhumé le</a:t>
            </a:r>
          </a:p>
          <a:p>
            <a:pPr algn="ctr"/>
            <a:endParaRPr lang="fr-BE" dirty="0"/>
          </a:p>
          <a:p>
            <a:pPr algn="ctr"/>
            <a:r>
              <a:rPr lang="fr-BE" dirty="0" smtClean="0"/>
              <a:t>Régiment: 79</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a:t>
            </a:r>
            <a:r>
              <a:rPr lang="fr-BE" dirty="0"/>
              <a:t>4</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16395" y="1096111"/>
            <a:ext cx="4100925" cy="1200329"/>
          </a:xfrm>
          <a:prstGeom prst="rect">
            <a:avLst/>
          </a:prstGeom>
          <a:noFill/>
        </p:spPr>
        <p:txBody>
          <a:bodyPr wrap="square" rtlCol="0">
            <a:spAutoFit/>
          </a:bodyPr>
          <a:lstStyle/>
          <a:p>
            <a:r>
              <a:rPr lang="fr-BE" sz="7200" dirty="0" smtClean="0">
                <a:latin typeface="French Script MT" panose="03020402040607040605" pitchFamily="66" charset="0"/>
              </a:rPr>
              <a:t>Louis Hanche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867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15 novembre 1918</a:t>
            </a:r>
          </a:p>
          <a:p>
            <a:pPr algn="ctr"/>
            <a:r>
              <a:rPr lang="fr-BE" dirty="0" smtClean="0"/>
              <a:t>Inhumé le</a:t>
            </a:r>
          </a:p>
          <a:p>
            <a:pPr algn="ctr"/>
            <a:endParaRPr lang="fr-BE" dirty="0"/>
          </a:p>
          <a:p>
            <a:pPr algn="ctr"/>
            <a:r>
              <a:rPr lang="fr-BE" dirty="0" smtClean="0"/>
              <a:t>Régiment: </a:t>
            </a:r>
            <a:r>
              <a:rPr lang="fr-BE" dirty="0"/>
              <a:t>2</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753343" y="1096111"/>
            <a:ext cx="3129946" cy="1200329"/>
          </a:xfrm>
          <a:prstGeom prst="rect">
            <a:avLst/>
          </a:prstGeom>
          <a:noFill/>
        </p:spPr>
        <p:txBody>
          <a:bodyPr wrap="square" rtlCol="0">
            <a:spAutoFit/>
          </a:bodyPr>
          <a:lstStyle/>
          <a:p>
            <a:r>
              <a:rPr lang="fr-BE" sz="7200" dirty="0" smtClean="0">
                <a:latin typeface="French Script MT" panose="03020402040607040605" pitchFamily="66" charset="0"/>
              </a:rPr>
              <a:t>Pascal Jus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54960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10 novembre 1918</a:t>
            </a:r>
          </a:p>
          <a:p>
            <a:pPr algn="ctr"/>
            <a:r>
              <a:rPr lang="fr-BE" dirty="0" smtClean="0"/>
              <a:t>Inhumé le</a:t>
            </a:r>
          </a:p>
          <a:p>
            <a:pPr algn="ctr"/>
            <a:endParaRPr lang="fr-BE" dirty="0"/>
          </a:p>
          <a:p>
            <a:pPr algn="ctr"/>
            <a:r>
              <a:rPr lang="fr-BE" dirty="0" smtClean="0"/>
              <a:t>Régiment: 301</a:t>
            </a:r>
            <a:r>
              <a:rPr lang="fr-BE" baseline="30000" dirty="0" smtClean="0"/>
              <a:t>e</a:t>
            </a:r>
            <a:r>
              <a:rPr lang="fr-BE" dirty="0" smtClean="0"/>
              <a:t> d’infanterie Territoriale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727852" y="1096111"/>
            <a:ext cx="3278011" cy="1200329"/>
          </a:xfrm>
          <a:prstGeom prst="rect">
            <a:avLst/>
          </a:prstGeom>
          <a:noFill/>
        </p:spPr>
        <p:txBody>
          <a:bodyPr wrap="square" rtlCol="0">
            <a:spAutoFit/>
          </a:bodyPr>
          <a:lstStyle/>
          <a:p>
            <a:r>
              <a:rPr lang="fr-BE" sz="7200" dirty="0" smtClean="0">
                <a:latin typeface="French Script MT" panose="03020402040607040605" pitchFamily="66" charset="0"/>
              </a:rPr>
              <a:t>Jean Lamy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38851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21 février 1919</a:t>
            </a:r>
          </a:p>
          <a:p>
            <a:pPr algn="ctr"/>
            <a:r>
              <a:rPr lang="fr-BE" dirty="0" smtClean="0"/>
              <a:t>Inhumé le</a:t>
            </a:r>
          </a:p>
          <a:p>
            <a:pPr algn="ctr"/>
            <a:endParaRPr lang="fr-BE" dirty="0"/>
          </a:p>
          <a:p>
            <a:pPr algn="ctr"/>
            <a:r>
              <a:rPr lang="fr-BE" dirty="0" smtClean="0"/>
              <a:t>Régiment: 2</a:t>
            </a:r>
            <a:r>
              <a:rPr lang="fr-BE" baseline="30000" dirty="0" smtClean="0"/>
              <a:t>e</a:t>
            </a:r>
            <a:r>
              <a:rPr lang="fr-BE" dirty="0" smtClean="0"/>
              <a:t> Génie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530839" y="1096111"/>
            <a:ext cx="5574953" cy="1200329"/>
          </a:xfrm>
          <a:prstGeom prst="rect">
            <a:avLst/>
          </a:prstGeom>
          <a:noFill/>
        </p:spPr>
        <p:txBody>
          <a:bodyPr wrap="square" rtlCol="0">
            <a:spAutoFit/>
          </a:bodyPr>
          <a:lstStyle/>
          <a:p>
            <a:r>
              <a:rPr lang="fr-BE" sz="7200" dirty="0" smtClean="0">
                <a:latin typeface="French Script MT" panose="03020402040607040605" pitchFamily="66" charset="0"/>
              </a:rPr>
              <a:t>Bernard </a:t>
            </a:r>
            <a:r>
              <a:rPr lang="fr-BE" sz="7200" dirty="0" err="1" smtClean="0">
                <a:latin typeface="French Script MT" panose="03020402040607040605" pitchFamily="66" charset="0"/>
              </a:rPr>
              <a:t>Lopistegny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73408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13 novembre 1918</a:t>
            </a:r>
          </a:p>
          <a:p>
            <a:pPr algn="ctr"/>
            <a:r>
              <a:rPr lang="fr-BE" dirty="0" smtClean="0"/>
              <a:t>Inhumé le</a:t>
            </a:r>
          </a:p>
          <a:p>
            <a:pPr algn="ctr"/>
            <a:endParaRPr lang="fr-BE" dirty="0"/>
          </a:p>
          <a:p>
            <a:pPr algn="ctr"/>
            <a:r>
              <a:rPr lang="fr-BE" dirty="0" smtClean="0"/>
              <a:t>Régiment: 149</a:t>
            </a:r>
            <a:r>
              <a:rPr lang="fr-BE" baseline="30000" dirty="0" smtClean="0"/>
              <a:t>e</a:t>
            </a:r>
            <a:r>
              <a:rPr lang="fr-BE" dirty="0" smtClean="0"/>
              <a:t> d’Infanterie</a:t>
            </a:r>
          </a:p>
          <a:p>
            <a:pPr algn="ctr"/>
            <a:r>
              <a:rPr lang="fr-BE" dirty="0" smtClean="0"/>
              <a:t>Statut: Caporal</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a:t>
            </a:r>
            <a:r>
              <a:rPr lang="fr-BE" dirty="0"/>
              <a:t>2</a:t>
            </a:r>
            <a:r>
              <a:rPr lang="fr-BE" dirty="0" smtClean="0"/>
              <a:t>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08386" y="1096111"/>
            <a:ext cx="4516944" cy="1200329"/>
          </a:xfrm>
          <a:prstGeom prst="rect">
            <a:avLst/>
          </a:prstGeom>
          <a:noFill/>
        </p:spPr>
        <p:txBody>
          <a:bodyPr wrap="square" rtlCol="0">
            <a:spAutoFit/>
          </a:bodyPr>
          <a:lstStyle/>
          <a:p>
            <a:r>
              <a:rPr lang="fr-BE" sz="7200" dirty="0" smtClean="0">
                <a:latin typeface="French Script MT" panose="03020402040607040605" pitchFamily="66" charset="0"/>
              </a:rPr>
              <a:t>Marcel Leconte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80143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11 novembre 1918</a:t>
            </a:r>
          </a:p>
          <a:p>
            <a:pPr algn="ctr"/>
            <a:r>
              <a:rPr lang="fr-BE" dirty="0" smtClean="0"/>
              <a:t>Inhumé le</a:t>
            </a:r>
          </a:p>
          <a:p>
            <a:pPr algn="ctr"/>
            <a:endParaRPr lang="fr-BE" dirty="0"/>
          </a:p>
          <a:p>
            <a:pPr algn="ctr"/>
            <a:r>
              <a:rPr lang="fr-BE" dirty="0" smtClean="0"/>
              <a:t>Régiment: </a:t>
            </a:r>
            <a:r>
              <a:rPr lang="fr-BE" dirty="0"/>
              <a:t>?</a:t>
            </a:r>
            <a:r>
              <a:rPr lang="fr-BE" dirty="0" smtClean="0"/>
              <a:t>  </a:t>
            </a:r>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51921" y="1096111"/>
            <a:ext cx="4732789" cy="1200329"/>
          </a:xfrm>
          <a:prstGeom prst="rect">
            <a:avLst/>
          </a:prstGeom>
          <a:noFill/>
        </p:spPr>
        <p:txBody>
          <a:bodyPr wrap="square" rtlCol="0">
            <a:spAutoFit/>
          </a:bodyPr>
          <a:lstStyle/>
          <a:p>
            <a:r>
              <a:rPr lang="fr-BE" sz="7200" dirty="0" smtClean="0">
                <a:latin typeface="French Script MT" panose="03020402040607040605" pitchFamily="66" charset="0"/>
              </a:rPr>
              <a:t>François Le </a:t>
            </a:r>
            <a:r>
              <a:rPr lang="fr-BE" sz="7200" dirty="0" err="1">
                <a:latin typeface="French Script MT" panose="03020402040607040605" pitchFamily="66" charset="0"/>
              </a:rPr>
              <a:t>G</a:t>
            </a:r>
            <a:r>
              <a:rPr lang="fr-BE" sz="7200" dirty="0" err="1" smtClean="0">
                <a:latin typeface="French Script MT" panose="03020402040607040605" pitchFamily="66" charset="0"/>
              </a:rPr>
              <a:t>ab</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52330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17 novembre 1959</a:t>
            </a:r>
          </a:p>
          <a:p>
            <a:pPr algn="ctr"/>
            <a:r>
              <a:rPr lang="fr-BE" dirty="0" smtClean="0"/>
              <a:t>Inhumé le</a:t>
            </a:r>
          </a:p>
          <a:p>
            <a:pPr algn="ctr"/>
            <a:endParaRPr lang="fr-BE" dirty="0"/>
          </a:p>
          <a:p>
            <a:pPr algn="ctr"/>
            <a:r>
              <a:rPr lang="fr-BE" dirty="0" smtClean="0"/>
              <a:t>Régiment: </a:t>
            </a:r>
            <a:r>
              <a:rPr lang="fr-BE" dirty="0"/>
              <a:t>?</a:t>
            </a:r>
            <a:r>
              <a:rPr lang="fr-BE" dirty="0" smtClean="0"/>
              <a:t>  </a:t>
            </a:r>
          </a:p>
          <a:p>
            <a:pPr algn="ctr"/>
            <a:r>
              <a:rPr lang="fr-BE" dirty="0" smtClean="0"/>
              <a:t>Statut: Mort pour la France</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19214" y="1096111"/>
            <a:ext cx="4895287" cy="1200329"/>
          </a:xfrm>
          <a:prstGeom prst="rect">
            <a:avLst/>
          </a:prstGeom>
          <a:noFill/>
        </p:spPr>
        <p:txBody>
          <a:bodyPr wrap="square" rtlCol="0">
            <a:spAutoFit/>
          </a:bodyPr>
          <a:lstStyle/>
          <a:p>
            <a:r>
              <a:rPr lang="fr-BE" sz="7200" dirty="0" smtClean="0">
                <a:latin typeface="French Script MT" panose="03020402040607040605" pitchFamily="66" charset="0"/>
              </a:rPr>
              <a:t>Augustin </a:t>
            </a:r>
            <a:r>
              <a:rPr lang="fr-BE" sz="7200" dirty="0" err="1" smtClean="0">
                <a:latin typeface="French Script MT" panose="03020402040607040605" pitchFamily="66" charset="0"/>
              </a:rPr>
              <a:t>Lerouge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03809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17 décembre 1918</a:t>
            </a:r>
          </a:p>
          <a:p>
            <a:pPr algn="ctr"/>
            <a:r>
              <a:rPr lang="fr-BE" dirty="0" smtClean="0"/>
              <a:t>Inhumé le</a:t>
            </a:r>
          </a:p>
          <a:p>
            <a:pPr algn="ctr"/>
            <a:endParaRPr lang="fr-BE" dirty="0"/>
          </a:p>
          <a:p>
            <a:pPr algn="ctr"/>
            <a:r>
              <a:rPr lang="fr-BE" dirty="0" smtClean="0"/>
              <a:t>Régiment: 167</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68215" y="1096111"/>
            <a:ext cx="3997286" cy="1200329"/>
          </a:xfrm>
          <a:prstGeom prst="rect">
            <a:avLst/>
          </a:prstGeom>
          <a:noFill/>
        </p:spPr>
        <p:txBody>
          <a:bodyPr wrap="square" rtlCol="0">
            <a:spAutoFit/>
          </a:bodyPr>
          <a:lstStyle/>
          <a:p>
            <a:r>
              <a:rPr lang="fr-BE" sz="7200" dirty="0" smtClean="0">
                <a:latin typeface="French Script MT" panose="03020402040607040605" pitchFamily="66" charset="0"/>
              </a:rPr>
              <a:t>Jean Moreau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69757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20 décembre 1918</a:t>
            </a:r>
          </a:p>
          <a:p>
            <a:pPr algn="ctr"/>
            <a:r>
              <a:rPr lang="fr-BE" dirty="0" smtClean="0"/>
              <a:t>Inhumé le</a:t>
            </a:r>
          </a:p>
          <a:p>
            <a:pPr algn="ctr"/>
            <a:endParaRPr lang="fr-BE" dirty="0"/>
          </a:p>
          <a:p>
            <a:pPr algn="ctr"/>
            <a:r>
              <a:rPr lang="fr-BE" dirty="0" smtClean="0"/>
              <a:t>Régiment: 128</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11886" y="1096111"/>
            <a:ext cx="3612859" cy="1200329"/>
          </a:xfrm>
          <a:prstGeom prst="rect">
            <a:avLst/>
          </a:prstGeom>
          <a:noFill/>
        </p:spPr>
        <p:txBody>
          <a:bodyPr wrap="square" rtlCol="0">
            <a:spAutoFit/>
          </a:bodyPr>
          <a:lstStyle/>
          <a:p>
            <a:r>
              <a:rPr lang="fr-BE" sz="7200" dirty="0" smtClean="0">
                <a:latin typeface="French Script MT" panose="03020402040607040605" pitchFamily="66" charset="0"/>
              </a:rPr>
              <a:t>Victor </a:t>
            </a:r>
            <a:r>
              <a:rPr lang="fr-BE" sz="7200" dirty="0" err="1" smtClean="0">
                <a:latin typeface="French Script MT" panose="03020402040607040605" pitchFamily="66" charset="0"/>
              </a:rPr>
              <a:t>Occre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9559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19 décembre 1918</a:t>
            </a:r>
          </a:p>
          <a:p>
            <a:pPr algn="ctr"/>
            <a:r>
              <a:rPr lang="fr-BE" dirty="0" smtClean="0"/>
              <a:t>Inhumé le</a:t>
            </a:r>
          </a:p>
          <a:p>
            <a:pPr algn="ctr"/>
            <a:endParaRPr lang="fr-BE" dirty="0"/>
          </a:p>
          <a:p>
            <a:pPr algn="ctr"/>
            <a:r>
              <a:rPr lang="fr-BE" dirty="0" smtClean="0"/>
              <a:t>Régiment: 7</a:t>
            </a:r>
            <a:r>
              <a:rPr lang="fr-BE" baseline="30000" dirty="0" smtClean="0"/>
              <a:t>e</a:t>
            </a:r>
            <a:r>
              <a:rPr lang="fr-BE" dirty="0" smtClean="0"/>
              <a:t> Section Commis et Ouvriers Militaires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87196" y="1096111"/>
            <a:ext cx="4359324" cy="1200329"/>
          </a:xfrm>
          <a:prstGeom prst="rect">
            <a:avLst/>
          </a:prstGeom>
          <a:noFill/>
        </p:spPr>
        <p:txBody>
          <a:bodyPr wrap="square" rtlCol="0">
            <a:spAutoFit/>
          </a:bodyPr>
          <a:lstStyle/>
          <a:p>
            <a:r>
              <a:rPr lang="fr-BE" sz="7200" dirty="0" smtClean="0">
                <a:latin typeface="French Script MT" panose="03020402040607040605" pitchFamily="66" charset="0"/>
              </a:rPr>
              <a:t>Aristide </a:t>
            </a:r>
            <a:r>
              <a:rPr lang="fr-BE" sz="7200" dirty="0" err="1" smtClean="0">
                <a:latin typeface="French Script MT" panose="03020402040607040605" pitchFamily="66" charset="0"/>
              </a:rPr>
              <a:t>Ogeron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97691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17495" y="1103651"/>
            <a:ext cx="4201642" cy="1200329"/>
          </a:xfrm>
          <a:prstGeom prst="rect">
            <a:avLst/>
          </a:prstGeom>
          <a:noFill/>
        </p:spPr>
        <p:txBody>
          <a:bodyPr wrap="square" rtlCol="0">
            <a:spAutoFit/>
          </a:bodyPr>
          <a:lstStyle/>
          <a:p>
            <a:r>
              <a:rPr lang="fr-BE" sz="7200" dirty="0" smtClean="0">
                <a:latin typeface="French Script MT" panose="03020402040607040605" pitchFamily="66" charset="0"/>
              </a:rPr>
              <a:t>Angelo </a:t>
            </a:r>
            <a:r>
              <a:rPr lang="fr-BE" sz="7200" dirty="0" err="1" smtClean="0">
                <a:latin typeface="French Script MT" panose="03020402040607040605" pitchFamily="66" charset="0"/>
              </a:rPr>
              <a:t>Scurati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896803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11 novembre 1918</a:t>
            </a:r>
          </a:p>
          <a:p>
            <a:pPr algn="ctr"/>
            <a:r>
              <a:rPr lang="fr-BE" dirty="0" smtClean="0"/>
              <a:t>Inhumé le</a:t>
            </a:r>
          </a:p>
          <a:p>
            <a:pPr algn="ctr"/>
            <a:endParaRPr lang="fr-BE" dirty="0"/>
          </a:p>
          <a:p>
            <a:pPr algn="ctr"/>
            <a:r>
              <a:rPr lang="fr-BE" dirty="0" smtClean="0"/>
              <a:t>Régiment: 90</a:t>
            </a:r>
            <a:r>
              <a:rPr lang="fr-BE" baseline="30000" dirty="0" smtClean="0"/>
              <a:t>e</a:t>
            </a:r>
            <a:r>
              <a:rPr lang="fr-BE" dirty="0" smtClean="0"/>
              <a:t> d’Infanterie Territoriale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87196" y="1096111"/>
            <a:ext cx="4266547" cy="1200329"/>
          </a:xfrm>
          <a:prstGeom prst="rect">
            <a:avLst/>
          </a:prstGeom>
          <a:noFill/>
        </p:spPr>
        <p:txBody>
          <a:bodyPr wrap="square" rtlCol="0">
            <a:spAutoFit/>
          </a:bodyPr>
          <a:lstStyle/>
          <a:p>
            <a:r>
              <a:rPr lang="fr-BE" sz="7200" dirty="0" smtClean="0">
                <a:latin typeface="French Script MT" panose="03020402040607040605" pitchFamily="66" charset="0"/>
              </a:rPr>
              <a:t>Gaston Perrette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08423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7 janvier 1919</a:t>
            </a:r>
          </a:p>
          <a:p>
            <a:pPr algn="ctr"/>
            <a:r>
              <a:rPr lang="fr-BE" dirty="0" smtClean="0"/>
              <a:t>Inhumé le</a:t>
            </a:r>
          </a:p>
          <a:p>
            <a:pPr algn="ctr"/>
            <a:endParaRPr lang="fr-BE" dirty="0"/>
          </a:p>
          <a:p>
            <a:pPr algn="ctr"/>
            <a:r>
              <a:rPr lang="fr-BE" dirty="0" smtClean="0"/>
              <a:t>Régiment: 122</a:t>
            </a:r>
            <a:r>
              <a:rPr lang="fr-BE" baseline="30000" dirty="0" smtClean="0"/>
              <a:t>e</a:t>
            </a:r>
            <a:r>
              <a:rPr lang="fr-BE" dirty="0" smtClean="0"/>
              <a:t> d’Infanterie Territoriale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384244" y="1096111"/>
            <a:ext cx="5965228" cy="1200329"/>
          </a:xfrm>
          <a:prstGeom prst="rect">
            <a:avLst/>
          </a:prstGeom>
          <a:noFill/>
        </p:spPr>
        <p:txBody>
          <a:bodyPr wrap="square" rtlCol="0">
            <a:spAutoFit/>
          </a:bodyPr>
          <a:lstStyle/>
          <a:p>
            <a:r>
              <a:rPr lang="fr-BE" sz="7200" dirty="0" smtClean="0">
                <a:latin typeface="French Script MT" panose="03020402040607040605" pitchFamily="66" charset="0"/>
              </a:rPr>
              <a:t>Jean-Claude </a:t>
            </a:r>
            <a:r>
              <a:rPr lang="fr-BE" sz="7200" dirty="0" err="1" smtClean="0">
                <a:latin typeface="French Script MT" panose="03020402040607040605" pitchFamily="66" charset="0"/>
              </a:rPr>
              <a:t>Peyroche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21248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18 décembre 1918</a:t>
            </a:r>
          </a:p>
          <a:p>
            <a:pPr algn="ctr"/>
            <a:r>
              <a:rPr lang="fr-BE" dirty="0" smtClean="0"/>
              <a:t>Inhumé le</a:t>
            </a:r>
          </a:p>
          <a:p>
            <a:pPr algn="ctr"/>
            <a:endParaRPr lang="fr-BE" dirty="0"/>
          </a:p>
          <a:p>
            <a:pPr algn="ctr"/>
            <a:r>
              <a:rPr lang="fr-BE" dirty="0" smtClean="0"/>
              <a:t>Régiment: 22</a:t>
            </a:r>
            <a:r>
              <a:rPr lang="fr-BE" baseline="30000" dirty="0" smtClean="0"/>
              <a:t>e</a:t>
            </a:r>
            <a:r>
              <a:rPr lang="fr-BE" dirty="0" smtClean="0"/>
              <a:t> d’Infanterie Territoriale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64865" y="1096111"/>
            <a:ext cx="3403985" cy="1200329"/>
          </a:xfrm>
          <a:prstGeom prst="rect">
            <a:avLst/>
          </a:prstGeom>
          <a:noFill/>
        </p:spPr>
        <p:txBody>
          <a:bodyPr wrap="square" rtlCol="0">
            <a:spAutoFit/>
          </a:bodyPr>
          <a:lstStyle/>
          <a:p>
            <a:r>
              <a:rPr lang="fr-BE" sz="7200" dirty="0" smtClean="0">
                <a:latin typeface="French Script MT" panose="03020402040607040605" pitchFamily="66" charset="0"/>
              </a:rPr>
              <a:t>Jean Picard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46690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3 mars 1919</a:t>
            </a:r>
          </a:p>
          <a:p>
            <a:pPr algn="ctr"/>
            <a:r>
              <a:rPr lang="fr-BE" dirty="0" smtClean="0"/>
              <a:t>Inhumé le</a:t>
            </a:r>
          </a:p>
          <a:p>
            <a:pPr algn="ctr"/>
            <a:endParaRPr lang="fr-BE" dirty="0"/>
          </a:p>
          <a:p>
            <a:pPr algn="ctr"/>
            <a:r>
              <a:rPr lang="fr-BE" dirty="0" smtClean="0"/>
              <a:t>Régiment: </a:t>
            </a:r>
            <a:r>
              <a:rPr lang="fr-BE" dirty="0"/>
              <a:t>7</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a:t>
            </a:r>
            <a:r>
              <a:rPr lang="fr-BE" dirty="0"/>
              <a:t>2</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96862" y="1096111"/>
            <a:ext cx="4539992" cy="1200329"/>
          </a:xfrm>
          <a:prstGeom prst="rect">
            <a:avLst/>
          </a:prstGeom>
          <a:noFill/>
        </p:spPr>
        <p:txBody>
          <a:bodyPr wrap="square" rtlCol="0">
            <a:spAutoFit/>
          </a:bodyPr>
          <a:lstStyle/>
          <a:p>
            <a:r>
              <a:rPr lang="fr-BE" sz="7200" dirty="0" smtClean="0">
                <a:latin typeface="French Script MT" panose="03020402040607040605" pitchFamily="66" charset="0"/>
              </a:rPr>
              <a:t>Géraud </a:t>
            </a:r>
            <a:r>
              <a:rPr lang="fr-BE" sz="7200" dirty="0" err="1" smtClean="0">
                <a:latin typeface="French Script MT" panose="03020402040607040605" pitchFamily="66" charset="0"/>
              </a:rPr>
              <a:t>Piganiol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1841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25 mars 1919</a:t>
            </a:r>
          </a:p>
          <a:p>
            <a:pPr algn="ctr"/>
            <a:r>
              <a:rPr lang="fr-BE" dirty="0" smtClean="0"/>
              <a:t>Inhumé le</a:t>
            </a:r>
          </a:p>
          <a:p>
            <a:pPr algn="ctr"/>
            <a:endParaRPr lang="fr-BE" dirty="0"/>
          </a:p>
          <a:p>
            <a:pPr algn="ctr"/>
            <a:r>
              <a:rPr lang="fr-BE" dirty="0" smtClean="0"/>
              <a:t>Régiment: 139</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686318" y="1096111"/>
            <a:ext cx="5361080" cy="1200329"/>
          </a:xfrm>
          <a:prstGeom prst="rect">
            <a:avLst/>
          </a:prstGeom>
          <a:noFill/>
        </p:spPr>
        <p:txBody>
          <a:bodyPr wrap="square" rtlCol="0">
            <a:spAutoFit/>
          </a:bodyPr>
          <a:lstStyle/>
          <a:p>
            <a:r>
              <a:rPr lang="fr-BE" sz="7200" dirty="0" smtClean="0">
                <a:latin typeface="French Script MT" panose="03020402040607040605" pitchFamily="66" charset="0"/>
              </a:rPr>
              <a:t>Marius Rouquette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2051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9 novembre 1918</a:t>
            </a:r>
          </a:p>
          <a:p>
            <a:pPr algn="ctr"/>
            <a:r>
              <a:rPr lang="fr-BE" dirty="0" smtClean="0"/>
              <a:t>Inhumé le</a:t>
            </a:r>
          </a:p>
          <a:p>
            <a:pPr algn="ctr"/>
            <a:endParaRPr lang="fr-BE" dirty="0"/>
          </a:p>
          <a:p>
            <a:pPr algn="ctr"/>
            <a:r>
              <a:rPr lang="fr-BE" dirty="0" smtClean="0"/>
              <a:t>Régiment: 25</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48109" y="1096111"/>
            <a:ext cx="4437497" cy="1200329"/>
          </a:xfrm>
          <a:prstGeom prst="rect">
            <a:avLst/>
          </a:prstGeom>
          <a:noFill/>
        </p:spPr>
        <p:txBody>
          <a:bodyPr wrap="square" rtlCol="0">
            <a:spAutoFit/>
          </a:bodyPr>
          <a:lstStyle/>
          <a:p>
            <a:r>
              <a:rPr lang="fr-BE" sz="7200" dirty="0" smtClean="0">
                <a:latin typeface="French Script MT" panose="03020402040607040605" pitchFamily="66" charset="0"/>
              </a:rPr>
              <a:t>Urbain </a:t>
            </a:r>
            <a:r>
              <a:rPr lang="fr-BE" sz="7200" dirty="0" err="1" smtClean="0">
                <a:latin typeface="French Script MT" panose="03020402040607040605" pitchFamily="66" charset="0"/>
              </a:rPr>
              <a:t>Sauvan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4973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30 mars 1919</a:t>
            </a:r>
          </a:p>
          <a:p>
            <a:pPr algn="ctr"/>
            <a:r>
              <a:rPr lang="fr-BE" dirty="0" smtClean="0"/>
              <a:t>Inhumé le</a:t>
            </a:r>
          </a:p>
          <a:p>
            <a:pPr algn="ctr"/>
            <a:endParaRPr lang="fr-BE" dirty="0"/>
          </a:p>
          <a:p>
            <a:pPr algn="ctr"/>
            <a:r>
              <a:rPr lang="fr-BE" dirty="0" smtClean="0"/>
              <a:t>Régiment: 121</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a:t>
            </a:r>
            <a:r>
              <a:rPr lang="fr-BE" dirty="0"/>
              <a:t>?</a:t>
            </a:r>
            <a:r>
              <a:rPr lang="fr-BE" dirty="0" smtClean="0"/>
              <a:t> </a:t>
            </a:r>
          </a:p>
          <a:p>
            <a:pPr algn="ctr"/>
            <a:r>
              <a:rPr lang="fr-BE" dirty="0" smtClean="0"/>
              <a:t>Tombe </a:t>
            </a:r>
            <a:r>
              <a:rPr lang="fr-BE" dirty="0"/>
              <a:t>?</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735513" y="1096111"/>
            <a:ext cx="5165605" cy="1200329"/>
          </a:xfrm>
          <a:prstGeom prst="rect">
            <a:avLst/>
          </a:prstGeom>
          <a:noFill/>
        </p:spPr>
        <p:txBody>
          <a:bodyPr wrap="square" rtlCol="0">
            <a:spAutoFit/>
          </a:bodyPr>
          <a:lstStyle/>
          <a:p>
            <a:r>
              <a:rPr lang="fr-BE" sz="7200" dirty="0" smtClean="0">
                <a:latin typeface="French Script MT" panose="03020402040607040605" pitchFamily="66" charset="0"/>
              </a:rPr>
              <a:t>Hippolyte </a:t>
            </a:r>
            <a:r>
              <a:rPr lang="fr-BE" sz="7200" dirty="0" err="1" smtClean="0">
                <a:latin typeface="French Script MT" panose="03020402040607040605" pitchFamily="66" charset="0"/>
              </a:rPr>
              <a:t>Sowala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21145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19 janvier 1919</a:t>
            </a:r>
          </a:p>
          <a:p>
            <a:pPr algn="ctr"/>
            <a:r>
              <a:rPr lang="fr-BE" dirty="0" smtClean="0"/>
              <a:t>Inhumé le</a:t>
            </a:r>
          </a:p>
          <a:p>
            <a:pPr algn="ctr"/>
            <a:endParaRPr lang="fr-BE" dirty="0"/>
          </a:p>
          <a:p>
            <a:pPr algn="ctr"/>
            <a:r>
              <a:rPr lang="fr-BE" dirty="0" smtClean="0"/>
              <a:t>Régiment: 31</a:t>
            </a:r>
            <a:r>
              <a:rPr lang="fr-BE" baseline="30000" dirty="0" smtClean="0"/>
              <a:t>e</a:t>
            </a:r>
            <a:r>
              <a:rPr lang="fr-BE" dirty="0" smtClean="0"/>
              <a:t> Bataillon de Chasseurs à Pied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333094" y="1092765"/>
            <a:ext cx="6067528"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Vancandenberg</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96027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15 novembre 1918</a:t>
            </a:r>
          </a:p>
          <a:p>
            <a:pPr algn="ctr"/>
            <a:r>
              <a:rPr lang="fr-BE" dirty="0" smtClean="0"/>
              <a:t>Inhumé le</a:t>
            </a:r>
          </a:p>
          <a:p>
            <a:pPr algn="ctr"/>
            <a:endParaRPr lang="fr-BE" dirty="0"/>
          </a:p>
          <a:p>
            <a:pPr algn="ctr"/>
            <a:r>
              <a:rPr lang="fr-BE" dirty="0" smtClean="0"/>
              <a:t>Régiment: 14</a:t>
            </a:r>
            <a:r>
              <a:rPr lang="fr-BE" baseline="30000" dirty="0" smtClean="0"/>
              <a:t>e</a:t>
            </a:r>
            <a:r>
              <a:rPr lang="fr-BE" dirty="0" smtClean="0"/>
              <a:t> d’Infanterie de Marine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31836" y="1096111"/>
            <a:ext cx="3372960"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Vouin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04636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13 novembre 1918</a:t>
            </a:r>
          </a:p>
          <a:p>
            <a:pPr algn="ctr"/>
            <a:r>
              <a:rPr lang="fr-BE" dirty="0" smtClean="0"/>
              <a:t>Inhumé le</a:t>
            </a:r>
          </a:p>
          <a:p>
            <a:pPr algn="ctr"/>
            <a:endParaRPr lang="fr-BE" dirty="0"/>
          </a:p>
          <a:p>
            <a:pPr algn="ctr"/>
            <a:r>
              <a:rPr lang="fr-BE" dirty="0" smtClean="0"/>
              <a:t>Régiment: </a:t>
            </a:r>
            <a:r>
              <a:rPr lang="fr-BE" dirty="0"/>
              <a:t>?</a:t>
            </a:r>
            <a:r>
              <a:rPr lang="fr-BE" dirty="0" smtClean="0"/>
              <a:t>  </a:t>
            </a:r>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163-13 </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20288" y="1096111"/>
            <a:ext cx="4493139"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Wisseaux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18867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68012" y="1096111"/>
            <a:ext cx="3900608" cy="1200329"/>
          </a:xfrm>
          <a:prstGeom prst="rect">
            <a:avLst/>
          </a:prstGeom>
          <a:noFill/>
        </p:spPr>
        <p:txBody>
          <a:bodyPr wrap="square" rtlCol="0">
            <a:spAutoFit/>
          </a:bodyPr>
          <a:lstStyle/>
          <a:p>
            <a:r>
              <a:rPr lang="fr-BE" sz="7200" dirty="0" smtClean="0">
                <a:latin typeface="French Script MT" panose="03020402040607040605" pitchFamily="66" charset="0"/>
              </a:rPr>
              <a:t>Guido </a:t>
            </a:r>
            <a:r>
              <a:rPr lang="fr-BE" sz="7200" dirty="0" err="1" smtClean="0">
                <a:latin typeface="French Script MT" panose="03020402040607040605" pitchFamily="66" charset="0"/>
              </a:rPr>
              <a:t>Seciala</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50735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64565" y="1096111"/>
            <a:ext cx="4107502" cy="1200329"/>
          </a:xfrm>
          <a:prstGeom prst="rect">
            <a:avLst/>
          </a:prstGeom>
          <a:noFill/>
        </p:spPr>
        <p:txBody>
          <a:bodyPr wrap="square" rtlCol="0">
            <a:spAutoFit/>
          </a:bodyPr>
          <a:lstStyle/>
          <a:p>
            <a:r>
              <a:rPr lang="fr-BE" sz="7200" dirty="0" smtClean="0">
                <a:latin typeface="French Script MT" panose="03020402040607040605" pitchFamily="66" charset="0"/>
              </a:rPr>
              <a:t>Bruno </a:t>
            </a:r>
            <a:r>
              <a:rPr lang="fr-BE" sz="7200" dirty="0" err="1" smtClean="0">
                <a:latin typeface="French Script MT" panose="03020402040607040605" pitchFamily="66" charset="0"/>
              </a:rPr>
              <a:t>Settino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964170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74164" y="1096111"/>
            <a:ext cx="3911494" cy="1200329"/>
          </a:xfrm>
          <a:prstGeom prst="rect">
            <a:avLst/>
          </a:prstGeom>
          <a:noFill/>
        </p:spPr>
        <p:txBody>
          <a:bodyPr wrap="square" rtlCol="0">
            <a:spAutoFit/>
          </a:bodyPr>
          <a:lstStyle/>
          <a:p>
            <a:r>
              <a:rPr lang="fr-BE" sz="7200" dirty="0" smtClean="0">
                <a:latin typeface="French Script MT" panose="03020402040607040605" pitchFamily="66" charset="0"/>
              </a:rPr>
              <a:t>Paolo Simone</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186727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26697" y="1142233"/>
            <a:ext cx="4880323" cy="1200329"/>
          </a:xfrm>
          <a:prstGeom prst="rect">
            <a:avLst/>
          </a:prstGeom>
          <a:noFill/>
        </p:spPr>
        <p:txBody>
          <a:bodyPr wrap="square" rtlCol="0">
            <a:spAutoFit/>
          </a:bodyPr>
          <a:lstStyle/>
          <a:p>
            <a:r>
              <a:rPr lang="fr-BE" sz="7200" dirty="0" smtClean="0">
                <a:latin typeface="French Script MT" panose="03020402040607040605" pitchFamily="66" charset="0"/>
              </a:rPr>
              <a:t>Mario </a:t>
            </a:r>
            <a:r>
              <a:rPr lang="fr-BE" sz="7200" dirty="0" err="1" smtClean="0">
                <a:latin typeface="French Script MT" panose="03020402040607040605" pitchFamily="66" charset="0"/>
              </a:rPr>
              <a:t>Simonetti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340615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23521" y="1142233"/>
            <a:ext cx="4189589" cy="1200329"/>
          </a:xfrm>
          <a:prstGeom prst="rect">
            <a:avLst/>
          </a:prstGeom>
          <a:noFill/>
        </p:spPr>
        <p:txBody>
          <a:bodyPr wrap="square" rtlCol="0">
            <a:spAutoFit/>
          </a:bodyPr>
          <a:lstStyle/>
          <a:p>
            <a:r>
              <a:rPr lang="fr-BE" sz="7200" dirty="0" err="1" smtClean="0">
                <a:latin typeface="French Script MT" panose="03020402040607040605" pitchFamily="66" charset="0"/>
              </a:rPr>
              <a:t>Ulisse</a:t>
            </a:r>
            <a:r>
              <a:rPr lang="fr-BE" sz="7200" dirty="0" smtClean="0">
                <a:latin typeface="French Script MT" panose="03020402040607040605" pitchFamily="66" charset="0"/>
              </a:rPr>
              <a:t> </a:t>
            </a:r>
            <a:r>
              <a:rPr lang="fr-BE" sz="7200" dirty="0" err="1" smtClean="0">
                <a:latin typeface="French Script MT" panose="03020402040607040605" pitchFamily="66" charset="0"/>
              </a:rPr>
              <a:t>Stovino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15552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27948" y="1142233"/>
            <a:ext cx="4077822" cy="1200329"/>
          </a:xfrm>
          <a:prstGeom prst="rect">
            <a:avLst/>
          </a:prstGeom>
          <a:noFill/>
        </p:spPr>
        <p:txBody>
          <a:bodyPr wrap="square" rtlCol="0">
            <a:spAutoFit/>
          </a:bodyPr>
          <a:lstStyle/>
          <a:p>
            <a:r>
              <a:rPr lang="fr-BE" sz="7200" dirty="0" smtClean="0">
                <a:latin typeface="French Script MT" panose="03020402040607040605" pitchFamily="66" charset="0"/>
              </a:rPr>
              <a:t>Enrico Tortora</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138284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23521" y="1142233"/>
            <a:ext cx="4189589" cy="1200329"/>
          </a:xfrm>
          <a:prstGeom prst="rect">
            <a:avLst/>
          </a:prstGeom>
          <a:noFill/>
        </p:spPr>
        <p:txBody>
          <a:bodyPr wrap="square" rtlCol="0">
            <a:spAutoFit/>
          </a:bodyPr>
          <a:lstStyle/>
          <a:p>
            <a:r>
              <a:rPr lang="fr-BE" sz="7200" dirty="0" smtClean="0">
                <a:latin typeface="French Script MT" panose="03020402040607040605" pitchFamily="66" charset="0"/>
              </a:rPr>
              <a:t>Gino </a:t>
            </a:r>
            <a:r>
              <a:rPr lang="fr-BE" sz="7200" dirty="0" err="1" smtClean="0">
                <a:latin typeface="French Script MT" panose="03020402040607040605" pitchFamily="66" charset="0"/>
              </a:rPr>
              <a:t>Vannucci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564529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84846" y="1142233"/>
            <a:ext cx="4564025" cy="1200329"/>
          </a:xfrm>
          <a:prstGeom prst="rect">
            <a:avLst/>
          </a:prstGeom>
          <a:noFill/>
        </p:spPr>
        <p:txBody>
          <a:bodyPr wrap="square" rtlCol="0">
            <a:spAutoFit/>
          </a:bodyPr>
          <a:lstStyle/>
          <a:p>
            <a:r>
              <a:rPr lang="fr-BE" sz="7200" dirty="0" smtClean="0">
                <a:latin typeface="French Script MT" panose="03020402040607040605" pitchFamily="66" charset="0"/>
              </a:rPr>
              <a:t>Tommaso </a:t>
            </a:r>
            <a:r>
              <a:rPr lang="fr-BE" sz="7200" dirty="0" err="1" smtClean="0">
                <a:latin typeface="French Script MT" panose="03020402040607040605" pitchFamily="66" charset="0"/>
              </a:rPr>
              <a:t>Vargi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642051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52203" y="1096111"/>
            <a:ext cx="5229312" cy="1200329"/>
          </a:xfrm>
          <a:prstGeom prst="rect">
            <a:avLst/>
          </a:prstGeom>
          <a:noFill/>
        </p:spPr>
        <p:txBody>
          <a:bodyPr wrap="square" rtlCol="0">
            <a:spAutoFit/>
          </a:bodyPr>
          <a:lstStyle/>
          <a:p>
            <a:r>
              <a:rPr lang="fr-BE" sz="7200" dirty="0" smtClean="0">
                <a:latin typeface="French Script MT" panose="03020402040607040605" pitchFamily="66" charset="0"/>
              </a:rPr>
              <a:t>Francesco </a:t>
            </a:r>
            <a:r>
              <a:rPr lang="fr-BE" sz="7200" dirty="0" err="1" smtClean="0">
                <a:latin typeface="French Script MT" panose="03020402040607040605" pitchFamily="66" charset="0"/>
              </a:rPr>
              <a:t>Armaroli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8612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95333" y="1142233"/>
            <a:ext cx="4845965" cy="1200329"/>
          </a:xfrm>
          <a:prstGeom prst="rect">
            <a:avLst/>
          </a:prstGeom>
          <a:noFill/>
        </p:spPr>
        <p:txBody>
          <a:bodyPr wrap="square" rtlCol="0">
            <a:spAutoFit/>
          </a:bodyPr>
          <a:lstStyle/>
          <a:p>
            <a:r>
              <a:rPr lang="fr-BE" sz="7200" dirty="0" smtClean="0">
                <a:latin typeface="French Script MT" panose="03020402040607040605" pitchFamily="66" charset="0"/>
              </a:rPr>
              <a:t>Vittorio </a:t>
            </a:r>
            <a:r>
              <a:rPr lang="fr-BE" sz="7200" dirty="0" err="1" smtClean="0">
                <a:latin typeface="French Script MT" panose="03020402040607040605" pitchFamily="66" charset="0"/>
              </a:rPr>
              <a:t>Vezzano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537722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50798" y="1142233"/>
            <a:ext cx="4432121" cy="1200329"/>
          </a:xfrm>
          <a:prstGeom prst="rect">
            <a:avLst/>
          </a:prstGeom>
          <a:noFill/>
        </p:spPr>
        <p:txBody>
          <a:bodyPr wrap="square" rtlCol="0">
            <a:spAutoFit/>
          </a:bodyPr>
          <a:lstStyle/>
          <a:p>
            <a:r>
              <a:rPr lang="fr-BE" sz="7200" dirty="0" err="1" smtClean="0">
                <a:latin typeface="French Script MT" panose="03020402040607040605" pitchFamily="66" charset="0"/>
              </a:rPr>
              <a:t>Petronio</a:t>
            </a:r>
            <a:r>
              <a:rPr lang="fr-BE" sz="7200" dirty="0" smtClean="0">
                <a:latin typeface="French Script MT" panose="03020402040607040605" pitchFamily="66" charset="0"/>
              </a:rPr>
              <a:t> </a:t>
            </a:r>
            <a:r>
              <a:rPr lang="fr-BE" sz="7200" dirty="0" err="1" smtClean="0">
                <a:latin typeface="French Script MT" panose="03020402040607040605" pitchFamily="66" charset="0"/>
              </a:rPr>
              <a:t>Zabini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87738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a:t>
            </a:fld>
            <a:endParaRPr lang="fr-BE" dirty="0"/>
          </a:p>
        </p:txBody>
      </p:sp>
      <p:grpSp>
        <p:nvGrpSpPr>
          <p:cNvPr id="9" name="Groupe 8"/>
          <p:cNvGrpSpPr/>
          <p:nvPr/>
        </p:nvGrpSpPr>
        <p:grpSpPr>
          <a:xfrm>
            <a:off x="1708186" y="1600200"/>
            <a:ext cx="1038061" cy="4376056"/>
            <a:chOff x="1604424" y="990600"/>
            <a:chExt cx="1038061" cy="4376056"/>
          </a:xfrm>
        </p:grpSpPr>
        <p:sp>
          <p:nvSpPr>
            <p:cNvPr id="7" name="Titre 1"/>
            <p:cNvSpPr txBox="1">
              <a:spLocks/>
            </p:cNvSpPr>
            <p:nvPr/>
          </p:nvSpPr>
          <p:spPr>
            <a:xfrm rot="16200000">
              <a:off x="-4537" y="2839378"/>
              <a:ext cx="4226235" cy="82832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163 - 1</a:t>
              </a:r>
              <a:endParaRPr lang="fr-BE" dirty="0">
                <a:latin typeface="Blackadder ITC" panose="04020505051007020D02" pitchFamily="82"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424" y="990600"/>
              <a:ext cx="1038061" cy="660294"/>
            </a:xfrm>
            <a:prstGeom prst="rect">
              <a:avLst/>
            </a:prstGeom>
          </p:spPr>
        </p:pic>
      </p:grpSp>
      <p:pic>
        <p:nvPicPr>
          <p:cNvPr id="2" name="Image 1"/>
          <p:cNvPicPr>
            <a:picLocks noChangeAspect="1"/>
          </p:cNvPicPr>
          <p:nvPr/>
        </p:nvPicPr>
        <p:blipFill>
          <a:blip r:embed="rId3"/>
          <a:stretch>
            <a:fillRect/>
          </a:stretch>
        </p:blipFill>
        <p:spPr>
          <a:xfrm>
            <a:off x="4037684" y="393742"/>
            <a:ext cx="5793031" cy="6157601"/>
          </a:xfrm>
          <a:prstGeom prst="rect">
            <a:avLst/>
          </a:prstGeom>
        </p:spPr>
      </p:pic>
      <p:sp>
        <p:nvSpPr>
          <p:cNvPr id="10" name="Titre 1"/>
          <p:cNvSpPr txBox="1">
            <a:spLocks/>
          </p:cNvSpPr>
          <p:nvPr/>
        </p:nvSpPr>
        <p:spPr>
          <a:xfrm rot="16200000">
            <a:off x="9980768" y="3265656"/>
            <a:ext cx="3538544" cy="507273"/>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sz="2800" dirty="0" smtClean="0">
                <a:solidFill>
                  <a:srgbClr val="FF0000"/>
                </a:solidFill>
                <a:latin typeface="+mn-lt"/>
              </a:rPr>
              <a:t>Honneur et Respect</a:t>
            </a:r>
            <a:endParaRPr lang="fr-BE" sz="2800" dirty="0">
              <a:solidFill>
                <a:srgbClr val="FF0000"/>
              </a:solidFill>
              <a:latin typeface="+mn-lt"/>
            </a:endParaRPr>
          </a:p>
        </p:txBody>
      </p:sp>
      <p:sp>
        <p:nvSpPr>
          <p:cNvPr id="11" name="Demi-tour 10">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70144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25 janvier 1918</a:t>
            </a:r>
          </a:p>
          <a:p>
            <a:pPr algn="ctr"/>
            <a:r>
              <a:rPr lang="fr-BE" dirty="0" smtClean="0"/>
              <a:t>Inhumé le</a:t>
            </a:r>
          </a:p>
          <a:p>
            <a:pPr algn="ctr"/>
            <a:endParaRPr lang="fr-BE" dirty="0"/>
          </a:p>
          <a:p>
            <a:pPr algn="ctr"/>
            <a:r>
              <a:rPr lang="fr-BE" dirty="0" smtClean="0"/>
              <a:t>Régiment: 403</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84095" y="1096111"/>
            <a:ext cx="3668442"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Agnans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711333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29 octobre 1918</a:t>
            </a:r>
          </a:p>
          <a:p>
            <a:pPr algn="ctr"/>
            <a:r>
              <a:rPr lang="fr-BE" dirty="0" smtClean="0"/>
              <a:t>Inhumé le</a:t>
            </a:r>
          </a:p>
          <a:p>
            <a:pPr algn="ctr"/>
            <a:endParaRPr lang="fr-BE" dirty="0"/>
          </a:p>
          <a:p>
            <a:pPr algn="ctr"/>
            <a:r>
              <a:rPr lang="fr-BE" dirty="0" smtClean="0"/>
              <a:t>Régiment: 7</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555215" y="1096111"/>
            <a:ext cx="5623288" cy="1200329"/>
          </a:xfrm>
          <a:prstGeom prst="rect">
            <a:avLst/>
          </a:prstGeom>
          <a:noFill/>
        </p:spPr>
        <p:txBody>
          <a:bodyPr wrap="square" rtlCol="0">
            <a:spAutoFit/>
          </a:bodyPr>
          <a:lstStyle/>
          <a:p>
            <a:r>
              <a:rPr lang="fr-BE" sz="7200" dirty="0" smtClean="0">
                <a:latin typeface="French Script MT" panose="03020402040607040605" pitchFamily="66" charset="0"/>
              </a:rPr>
              <a:t>Jean-Baptiste Alliot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13908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 novembre 1918</a:t>
            </a:r>
          </a:p>
          <a:p>
            <a:pPr algn="ctr"/>
            <a:r>
              <a:rPr lang="fr-BE" dirty="0" smtClean="0"/>
              <a:t>Inhumé le</a:t>
            </a:r>
          </a:p>
          <a:p>
            <a:pPr algn="ctr"/>
            <a:endParaRPr lang="fr-BE" dirty="0"/>
          </a:p>
          <a:p>
            <a:pPr algn="ctr"/>
            <a:r>
              <a:rPr lang="fr-BE" dirty="0" smtClean="0"/>
              <a:t>Régiment: 41</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37833" y="1096111"/>
            <a:ext cx="4160965"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Audrieux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99304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14 décembre 1918</a:t>
            </a:r>
          </a:p>
          <a:p>
            <a:pPr algn="ctr"/>
            <a:r>
              <a:rPr lang="fr-BE" dirty="0" smtClean="0"/>
              <a:t>Inhumé le</a:t>
            </a:r>
          </a:p>
          <a:p>
            <a:pPr algn="ctr"/>
            <a:endParaRPr lang="fr-BE" dirty="0"/>
          </a:p>
          <a:p>
            <a:pPr algn="ctr"/>
            <a:r>
              <a:rPr lang="fr-BE" dirty="0" smtClean="0"/>
              <a:t>Régiment: 413</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a:t>
            </a:r>
            <a:r>
              <a:rPr lang="fr-BE" dirty="0"/>
              <a:t>8</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88589" y="1092765"/>
            <a:ext cx="4259453"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Aufranc</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69828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30 octobre 1918</a:t>
            </a:r>
          </a:p>
          <a:p>
            <a:pPr algn="ctr"/>
            <a:r>
              <a:rPr lang="fr-BE" dirty="0" smtClean="0"/>
              <a:t>Inhumé le</a:t>
            </a:r>
          </a:p>
          <a:p>
            <a:pPr algn="ctr"/>
            <a:endParaRPr lang="fr-BE" dirty="0"/>
          </a:p>
          <a:p>
            <a:pPr algn="ctr"/>
            <a:r>
              <a:rPr lang="fr-BE" dirty="0" smtClean="0"/>
              <a:t>Régiment: 31</a:t>
            </a:r>
            <a:r>
              <a:rPr lang="fr-BE" baseline="30000" dirty="0" smtClean="0"/>
              <a:t>e</a:t>
            </a:r>
            <a:r>
              <a:rPr lang="fr-BE" dirty="0" smtClean="0"/>
              <a:t> Bataillon de Chasseurs à Pied</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67581" y="1096111"/>
            <a:ext cx="4798554" cy="1200329"/>
          </a:xfrm>
          <a:prstGeom prst="rect">
            <a:avLst/>
          </a:prstGeom>
          <a:noFill/>
        </p:spPr>
        <p:txBody>
          <a:bodyPr wrap="square" rtlCol="0">
            <a:spAutoFit/>
          </a:bodyPr>
          <a:lstStyle/>
          <a:p>
            <a:r>
              <a:rPr lang="fr-BE" sz="7200" dirty="0">
                <a:latin typeface="French Script MT" panose="03020402040607040605" pitchFamily="66" charset="0"/>
              </a:rPr>
              <a:t>L</a:t>
            </a:r>
            <a:r>
              <a:rPr lang="fr-BE" sz="7200" dirty="0" smtClean="0">
                <a:latin typeface="French Script MT" panose="03020402040607040605" pitchFamily="66" charset="0"/>
              </a:rPr>
              <a:t>ouis Beaudouin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09752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3 novembre 1918</a:t>
            </a:r>
          </a:p>
          <a:p>
            <a:pPr algn="ctr"/>
            <a:r>
              <a:rPr lang="fr-BE" dirty="0" smtClean="0"/>
              <a:t>Inhumé le</a:t>
            </a:r>
          </a:p>
          <a:p>
            <a:pPr algn="ctr"/>
            <a:endParaRPr lang="fr-BE" dirty="0"/>
          </a:p>
          <a:p>
            <a:pPr algn="ctr"/>
            <a:r>
              <a:rPr lang="fr-BE" dirty="0" smtClean="0"/>
              <a:t>Régiment: 120</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36110" y="1096111"/>
            <a:ext cx="3764411"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Benand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77896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9 octobre 1914</a:t>
            </a:r>
          </a:p>
          <a:p>
            <a:pPr algn="ctr"/>
            <a:r>
              <a:rPr lang="fr-BE" dirty="0" smtClean="0"/>
              <a:t>Inhumé le</a:t>
            </a:r>
          </a:p>
          <a:p>
            <a:pPr algn="ctr"/>
            <a:endParaRPr lang="fr-BE" dirty="0"/>
          </a:p>
          <a:p>
            <a:pPr algn="ctr"/>
            <a:r>
              <a:rPr lang="fr-BE" dirty="0" smtClean="0"/>
              <a:t>Régiment: 25</a:t>
            </a:r>
            <a:r>
              <a:rPr lang="fr-BE" baseline="30000" dirty="0" smtClean="0"/>
              <a:t>e</a:t>
            </a:r>
            <a:r>
              <a:rPr lang="fr-BE" dirty="0" smtClean="0"/>
              <a:t> d’Infanterie Territoriale</a:t>
            </a:r>
          </a:p>
          <a:p>
            <a:pPr algn="ctr"/>
            <a:r>
              <a:rPr lang="fr-BE" dirty="0" smtClean="0"/>
              <a:t>Statut: Sergent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03613" y="1096111"/>
            <a:ext cx="4126490" cy="1200329"/>
          </a:xfrm>
          <a:prstGeom prst="rect">
            <a:avLst/>
          </a:prstGeom>
          <a:noFill/>
        </p:spPr>
        <p:txBody>
          <a:bodyPr wrap="square" rtlCol="0">
            <a:spAutoFit/>
          </a:bodyPr>
          <a:lstStyle/>
          <a:p>
            <a:r>
              <a:rPr lang="fr-BE" sz="7200" dirty="0" smtClean="0">
                <a:latin typeface="French Script MT" panose="03020402040607040605" pitchFamily="66" charset="0"/>
              </a:rPr>
              <a:t>Pierre Bossuet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1857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a:t>
            </a:r>
            <a:r>
              <a:rPr lang="fr-BE" dirty="0"/>
              <a:t>?</a:t>
            </a:r>
            <a:endParaRPr lang="fr-BE" dirty="0" smtClean="0"/>
          </a:p>
          <a:p>
            <a:pPr algn="ctr"/>
            <a:r>
              <a:rPr lang="fr-BE" dirty="0" smtClean="0"/>
              <a:t>Inhumé le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159 </a:t>
            </a:r>
          </a:p>
          <a:p>
            <a:pPr algn="ctr"/>
            <a:r>
              <a:rPr lang="fr-BE" dirty="0" smtClean="0"/>
              <a:t>Tombe 2-15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95288" y="1092765"/>
            <a:ext cx="4446055" cy="1200329"/>
          </a:xfrm>
          <a:prstGeom prst="rect">
            <a:avLst/>
          </a:prstGeom>
          <a:noFill/>
        </p:spPr>
        <p:txBody>
          <a:bodyPr wrap="square" rtlCol="0">
            <a:spAutoFit/>
          </a:bodyPr>
          <a:lstStyle/>
          <a:p>
            <a:r>
              <a:rPr lang="fr-BE" sz="7200" dirty="0" smtClean="0">
                <a:latin typeface="French Script MT" panose="03020402040607040605" pitchFamily="66" charset="0"/>
              </a:rPr>
              <a:t>Mario </a:t>
            </a:r>
            <a:r>
              <a:rPr lang="fr-BE" sz="7200" dirty="0" err="1" smtClean="0">
                <a:latin typeface="French Script MT" panose="03020402040607040605" pitchFamily="66" charset="0"/>
              </a:rPr>
              <a:t>Baldelli</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65141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30 septembre 1914</a:t>
            </a:r>
          </a:p>
          <a:p>
            <a:pPr algn="ctr"/>
            <a:r>
              <a:rPr lang="fr-BE" dirty="0" smtClean="0"/>
              <a:t>Inhumé le</a:t>
            </a:r>
          </a:p>
          <a:p>
            <a:pPr algn="ctr"/>
            <a:endParaRPr lang="fr-BE" dirty="0"/>
          </a:p>
          <a:p>
            <a:pPr algn="ctr"/>
            <a:r>
              <a:rPr lang="fr-BE" dirty="0" smtClean="0"/>
              <a:t>Régiment: 117</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83059" y="1096111"/>
            <a:ext cx="4567597" cy="1200329"/>
          </a:xfrm>
          <a:prstGeom prst="rect">
            <a:avLst/>
          </a:prstGeom>
          <a:noFill/>
        </p:spPr>
        <p:txBody>
          <a:bodyPr wrap="square" rtlCol="0">
            <a:spAutoFit/>
          </a:bodyPr>
          <a:lstStyle/>
          <a:p>
            <a:r>
              <a:rPr lang="fr-BE" sz="7200" dirty="0" smtClean="0">
                <a:latin typeface="French Script MT" panose="03020402040607040605" pitchFamily="66" charset="0"/>
              </a:rPr>
              <a:t>Eugène </a:t>
            </a:r>
            <a:r>
              <a:rPr lang="fr-BE" sz="7200" dirty="0" err="1" smtClean="0">
                <a:latin typeface="French Script MT" panose="03020402040607040605" pitchFamily="66" charset="0"/>
              </a:rPr>
              <a:t>Bosteau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7712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30 novembre 1918</a:t>
            </a:r>
          </a:p>
          <a:p>
            <a:pPr algn="ctr"/>
            <a:r>
              <a:rPr lang="fr-BE" dirty="0" smtClean="0"/>
              <a:t>Inhumé le</a:t>
            </a:r>
          </a:p>
          <a:p>
            <a:pPr algn="ctr"/>
            <a:endParaRPr lang="fr-BE" dirty="0"/>
          </a:p>
          <a:p>
            <a:pPr algn="ctr"/>
            <a:r>
              <a:rPr lang="fr-BE" dirty="0" smtClean="0"/>
              <a:t>Régiment: 19</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48660" y="1096111"/>
            <a:ext cx="3739312" cy="1200329"/>
          </a:xfrm>
          <a:prstGeom prst="rect">
            <a:avLst/>
          </a:prstGeom>
          <a:noFill/>
        </p:spPr>
        <p:txBody>
          <a:bodyPr wrap="square" rtlCol="0">
            <a:spAutoFit/>
          </a:bodyPr>
          <a:lstStyle/>
          <a:p>
            <a:r>
              <a:rPr lang="fr-BE" sz="7200" dirty="0" smtClean="0">
                <a:latin typeface="French Script MT" panose="03020402040607040605" pitchFamily="66" charset="0"/>
              </a:rPr>
              <a:t>Henri Bouis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05040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9 octobre 1914</a:t>
            </a:r>
          </a:p>
          <a:p>
            <a:pPr algn="ctr"/>
            <a:r>
              <a:rPr lang="fr-BE" dirty="0" smtClean="0"/>
              <a:t>Inhumé le</a:t>
            </a:r>
          </a:p>
          <a:p>
            <a:pPr algn="ctr"/>
            <a:endParaRPr lang="fr-BE" dirty="0"/>
          </a:p>
          <a:p>
            <a:pPr algn="ctr"/>
            <a:r>
              <a:rPr lang="fr-BE" dirty="0" smtClean="0"/>
              <a:t>Régiment: 60</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83316" y="1096111"/>
            <a:ext cx="4767083" cy="1200329"/>
          </a:xfrm>
          <a:prstGeom prst="rect">
            <a:avLst/>
          </a:prstGeom>
          <a:noFill/>
        </p:spPr>
        <p:txBody>
          <a:bodyPr wrap="square" rtlCol="0">
            <a:spAutoFit/>
          </a:bodyPr>
          <a:lstStyle/>
          <a:p>
            <a:r>
              <a:rPr lang="fr-BE" sz="7200" dirty="0" smtClean="0">
                <a:latin typeface="French Script MT" panose="03020402040607040605" pitchFamily="66" charset="0"/>
              </a:rPr>
              <a:t>Joseph Bourgoin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66043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14 juin 1918</a:t>
            </a:r>
          </a:p>
          <a:p>
            <a:pPr algn="ctr"/>
            <a:r>
              <a:rPr lang="fr-BE" dirty="0" smtClean="0"/>
              <a:t>Inhumé le</a:t>
            </a:r>
          </a:p>
          <a:p>
            <a:pPr algn="ctr"/>
            <a:endParaRPr lang="fr-BE" dirty="0"/>
          </a:p>
          <a:p>
            <a:pPr algn="ctr"/>
            <a:r>
              <a:rPr lang="fr-BE" dirty="0" smtClean="0"/>
              <a:t>Régiment: 15</a:t>
            </a:r>
            <a:r>
              <a:rPr lang="fr-BE" baseline="30000" dirty="0" smtClean="0"/>
              <a:t>e</a:t>
            </a:r>
            <a:r>
              <a:rPr lang="fr-BE" dirty="0" smtClean="0"/>
              <a:t> Bataillon Chasseurs à Pied</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22911" y="1096111"/>
            <a:ext cx="4887894" cy="1200329"/>
          </a:xfrm>
          <a:prstGeom prst="rect">
            <a:avLst/>
          </a:prstGeom>
          <a:noFill/>
        </p:spPr>
        <p:txBody>
          <a:bodyPr wrap="square" rtlCol="0">
            <a:spAutoFit/>
          </a:bodyPr>
          <a:lstStyle/>
          <a:p>
            <a:r>
              <a:rPr lang="fr-BE" sz="7200" dirty="0" smtClean="0">
                <a:latin typeface="French Script MT" panose="03020402040607040605" pitchFamily="66" charset="0"/>
              </a:rPr>
              <a:t>Eugène </a:t>
            </a:r>
            <a:r>
              <a:rPr lang="fr-BE" sz="7200" dirty="0" err="1" smtClean="0">
                <a:latin typeface="French Script MT" panose="03020402040607040605" pitchFamily="66" charset="0"/>
              </a:rPr>
              <a:t>Boussard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15864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6 novembre 1918</a:t>
            </a:r>
          </a:p>
          <a:p>
            <a:pPr algn="ctr"/>
            <a:r>
              <a:rPr lang="fr-BE" dirty="0" smtClean="0"/>
              <a:t>Inhumé le</a:t>
            </a:r>
          </a:p>
          <a:p>
            <a:pPr algn="ctr"/>
            <a:endParaRPr lang="fr-BE" dirty="0"/>
          </a:p>
          <a:p>
            <a:pPr algn="ctr"/>
            <a:r>
              <a:rPr lang="fr-BE" dirty="0" smtClean="0"/>
              <a:t>Régiment: 53</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65814" y="1096111"/>
            <a:ext cx="4705003" cy="1200329"/>
          </a:xfrm>
          <a:prstGeom prst="rect">
            <a:avLst/>
          </a:prstGeom>
          <a:noFill/>
        </p:spPr>
        <p:txBody>
          <a:bodyPr wrap="square" rtlCol="0">
            <a:spAutoFit/>
          </a:bodyPr>
          <a:lstStyle/>
          <a:p>
            <a:r>
              <a:rPr lang="fr-BE" sz="7200" dirty="0" smtClean="0">
                <a:latin typeface="French Script MT" panose="03020402040607040605" pitchFamily="66" charset="0"/>
              </a:rPr>
              <a:t>Alexandre Brevet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6108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27 septembre 1914</a:t>
            </a:r>
          </a:p>
          <a:p>
            <a:pPr algn="ctr"/>
            <a:r>
              <a:rPr lang="fr-BE" dirty="0" smtClean="0"/>
              <a:t>Inhumé le</a:t>
            </a:r>
          </a:p>
          <a:p>
            <a:pPr algn="ctr"/>
            <a:endParaRPr lang="fr-BE" dirty="0"/>
          </a:p>
          <a:p>
            <a:pPr algn="ctr"/>
            <a:r>
              <a:rPr lang="fr-BE" dirty="0" smtClean="0"/>
              <a:t>Régiment: 16</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311908" y="1096111"/>
            <a:ext cx="6109900" cy="1200329"/>
          </a:xfrm>
          <a:prstGeom prst="rect">
            <a:avLst/>
          </a:prstGeom>
          <a:noFill/>
        </p:spPr>
        <p:txBody>
          <a:bodyPr wrap="square" rtlCol="0">
            <a:spAutoFit/>
          </a:bodyPr>
          <a:lstStyle/>
          <a:p>
            <a:r>
              <a:rPr lang="fr-BE" sz="7200" dirty="0" smtClean="0">
                <a:latin typeface="French Script MT" panose="03020402040607040605" pitchFamily="66" charset="0"/>
              </a:rPr>
              <a:t>Jean-Marie Brossard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8837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17 octobre 1914</a:t>
            </a:r>
          </a:p>
          <a:p>
            <a:pPr algn="ctr"/>
            <a:r>
              <a:rPr lang="fr-BE" dirty="0" smtClean="0"/>
              <a:t>Inhumé le</a:t>
            </a:r>
          </a:p>
          <a:p>
            <a:pPr algn="ctr"/>
            <a:endParaRPr lang="fr-BE" dirty="0"/>
          </a:p>
          <a:p>
            <a:pPr algn="ctr"/>
            <a:r>
              <a:rPr lang="fr-BE" dirty="0" smtClean="0"/>
              <a:t>Régiment: 3</a:t>
            </a:r>
            <a:r>
              <a:rPr lang="fr-BE" baseline="30000" dirty="0" smtClean="0"/>
              <a:t>e</a:t>
            </a:r>
            <a:r>
              <a:rPr lang="fr-BE" dirty="0" smtClean="0"/>
              <a:t> Génie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a:t>
            </a:r>
            <a:r>
              <a:rPr lang="fr-BE" dirty="0"/>
              <a:t>4</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39023" y="1096111"/>
            <a:ext cx="3758586" cy="1200329"/>
          </a:xfrm>
          <a:prstGeom prst="rect">
            <a:avLst/>
          </a:prstGeom>
          <a:noFill/>
        </p:spPr>
        <p:txBody>
          <a:bodyPr wrap="square" rtlCol="0">
            <a:spAutoFit/>
          </a:bodyPr>
          <a:lstStyle/>
          <a:p>
            <a:r>
              <a:rPr lang="fr-BE" sz="7200" dirty="0" smtClean="0">
                <a:latin typeface="French Script MT" panose="03020402040607040605" pitchFamily="66" charset="0"/>
              </a:rPr>
              <a:t>Albert </a:t>
            </a:r>
            <a:r>
              <a:rPr lang="fr-BE" sz="7200" dirty="0" err="1" smtClean="0">
                <a:latin typeface="French Script MT" panose="03020402040607040605" pitchFamily="66" charset="0"/>
              </a:rPr>
              <a:t>Claeys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6378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26 février 1942</a:t>
            </a:r>
          </a:p>
          <a:p>
            <a:pPr algn="ctr"/>
            <a:r>
              <a:rPr lang="fr-BE" dirty="0" smtClean="0"/>
              <a:t>Inhumé le</a:t>
            </a:r>
          </a:p>
          <a:p>
            <a:pPr algn="ctr"/>
            <a:endParaRPr lang="fr-BE" dirty="0"/>
          </a:p>
          <a:p>
            <a:pPr algn="ctr"/>
            <a:r>
              <a:rPr lang="fr-BE" dirty="0" smtClean="0"/>
              <a:t>Régiment: 135</a:t>
            </a:r>
            <a:r>
              <a:rPr lang="fr-BE" baseline="30000" dirty="0" smtClean="0"/>
              <a:t>e</a:t>
            </a:r>
            <a:r>
              <a:rPr lang="fr-BE" dirty="0" smtClean="0"/>
              <a:t> d’Infanterie  </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30.2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72260" y="1096111"/>
            <a:ext cx="4692112" cy="1200329"/>
          </a:xfrm>
          <a:prstGeom prst="rect">
            <a:avLst/>
          </a:prstGeom>
          <a:noFill/>
        </p:spPr>
        <p:txBody>
          <a:bodyPr wrap="square" rtlCol="0">
            <a:spAutoFit/>
          </a:bodyPr>
          <a:lstStyle/>
          <a:p>
            <a:r>
              <a:rPr lang="fr-BE" sz="7200" dirty="0" smtClean="0">
                <a:latin typeface="French Script MT" panose="03020402040607040605" pitchFamily="66" charset="0"/>
              </a:rPr>
              <a:t>Edouard Chartier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57447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18 février 1915</a:t>
            </a:r>
          </a:p>
          <a:p>
            <a:pPr algn="ctr"/>
            <a:r>
              <a:rPr lang="fr-BE" dirty="0" smtClean="0"/>
              <a:t>Inhumé le</a:t>
            </a:r>
          </a:p>
          <a:p>
            <a:pPr algn="ctr"/>
            <a:endParaRPr lang="fr-BE" dirty="0"/>
          </a:p>
          <a:p>
            <a:pPr algn="ctr"/>
            <a:r>
              <a:rPr lang="fr-BE" dirty="0" smtClean="0"/>
              <a:t>Régiment: 48</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17784" y="1114536"/>
            <a:ext cx="3601063" cy="1200329"/>
          </a:xfrm>
          <a:prstGeom prst="rect">
            <a:avLst/>
          </a:prstGeom>
          <a:noFill/>
        </p:spPr>
        <p:txBody>
          <a:bodyPr wrap="square" rtlCol="0">
            <a:spAutoFit/>
          </a:bodyPr>
          <a:lstStyle/>
          <a:p>
            <a:r>
              <a:rPr lang="fr-BE" sz="7200" dirty="0" smtClean="0">
                <a:latin typeface="French Script MT" panose="03020402040607040605" pitchFamily="66" charset="0"/>
              </a:rPr>
              <a:t>Daniel </a:t>
            </a:r>
            <a:r>
              <a:rPr lang="fr-BE" sz="7200" dirty="0" err="1" smtClean="0">
                <a:latin typeface="French Script MT" panose="03020402040607040605" pitchFamily="66" charset="0"/>
              </a:rPr>
              <a:t>Cloet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45657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2 novembre 1918</a:t>
            </a:r>
          </a:p>
          <a:p>
            <a:pPr algn="ctr"/>
            <a:r>
              <a:rPr lang="fr-BE" dirty="0" smtClean="0"/>
              <a:t>Inhumé le</a:t>
            </a:r>
          </a:p>
          <a:p>
            <a:pPr algn="ctr"/>
            <a:endParaRPr lang="fr-BE" dirty="0"/>
          </a:p>
          <a:p>
            <a:pPr algn="ctr"/>
            <a:r>
              <a:rPr lang="fr-BE" dirty="0" smtClean="0"/>
              <a:t>Régiment: 86</a:t>
            </a:r>
            <a:r>
              <a:rPr lang="fr-BE" baseline="30000" dirty="0" smtClean="0"/>
              <a:t>e</a:t>
            </a:r>
            <a:r>
              <a:rPr lang="fr-BE" dirty="0" smtClean="0"/>
              <a:t> d’Infanterie</a:t>
            </a:r>
          </a:p>
          <a:p>
            <a:pPr algn="ctr"/>
            <a:r>
              <a:rPr lang="fr-BE" dirty="0" smtClean="0"/>
              <a:t>Statut: Soldat</a:t>
            </a:r>
            <a:endParaRPr lang="fr-BE" dirty="0"/>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smtClean="0"/>
              <a:t>Parcelle 163-1 </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97929" y="1096111"/>
            <a:ext cx="4137858" cy="1200329"/>
          </a:xfrm>
          <a:prstGeom prst="rect">
            <a:avLst/>
          </a:prstGeom>
          <a:noFill/>
        </p:spPr>
        <p:txBody>
          <a:bodyPr wrap="square" rtlCol="0">
            <a:spAutoFit/>
          </a:bodyPr>
          <a:lstStyle/>
          <a:p>
            <a:r>
              <a:rPr lang="fr-BE" sz="7200" dirty="0" smtClean="0">
                <a:latin typeface="French Script MT" panose="03020402040607040605" pitchFamily="66" charset="0"/>
              </a:rPr>
              <a:t>Edouard Coche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16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Personnalisé 1">
      <a:majorFont>
        <a:latin typeface="Calibri"/>
        <a:ea typeface=""/>
        <a:cs typeface=""/>
      </a:majorFont>
      <a:minorFont>
        <a:latin typeface="Calibri"/>
        <a:ea typeface=""/>
        <a:cs typeface=""/>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Vue</Template>
  <TotalTime>20059</TotalTime>
  <Words>22703</Words>
  <Application>Microsoft Office PowerPoint</Application>
  <PresentationFormat>Grand écran</PresentationFormat>
  <Paragraphs>8306</Paragraphs>
  <Slides>719</Slides>
  <Notes>1</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719</vt:i4>
      </vt:variant>
    </vt:vector>
  </HeadingPairs>
  <TitlesOfParts>
    <vt:vector size="727" baseType="lpstr">
      <vt:lpstr>Arial</vt:lpstr>
      <vt:lpstr>Blackadder ITC</vt:lpstr>
      <vt:lpstr>Calibri</vt:lpstr>
      <vt:lpstr>French Script MT</vt:lpstr>
      <vt:lpstr>Old English Text MT</vt:lpstr>
      <vt:lpstr>Wingdings 2</vt:lpstr>
      <vt:lpstr>View</vt:lpstr>
      <vt:lpstr>Image</vt:lpstr>
      <vt:lpstr>Présentation PowerPoint</vt:lpstr>
      <vt:lpstr>Présentation</vt:lpstr>
      <vt:lpstr>Présentation PowerPoint</vt:lpstr>
      <vt:lpstr>Plan général de la pelouse</vt:lpstr>
      <vt:lpstr>Classement et Repérage des dias</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 CAILLET</dc:creator>
  <cp:lastModifiedBy>Michel CAILLET</cp:lastModifiedBy>
  <cp:revision>3104</cp:revision>
  <dcterms:created xsi:type="dcterms:W3CDTF">2018-06-17T14:48:29Z</dcterms:created>
  <dcterms:modified xsi:type="dcterms:W3CDTF">2018-08-14T17:19:26Z</dcterms:modified>
</cp:coreProperties>
</file>